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0" r:id="rId3"/>
    <p:sldId id="301" r:id="rId5"/>
    <p:sldId id="259" r:id="rId6"/>
    <p:sldId id="260" r:id="rId7"/>
    <p:sldId id="353" r:id="rId8"/>
    <p:sldId id="308" r:id="rId9"/>
    <p:sldId id="304" r:id="rId10"/>
    <p:sldId id="305" r:id="rId11"/>
    <p:sldId id="306" r:id="rId12"/>
    <p:sldId id="340" r:id="rId13"/>
    <p:sldId id="311" r:id="rId14"/>
    <p:sldId id="373" r:id="rId15"/>
    <p:sldId id="381" r:id="rId16"/>
    <p:sldId id="376" r:id="rId17"/>
    <p:sldId id="377" r:id="rId18"/>
    <p:sldId id="378" r:id="rId19"/>
    <p:sldId id="379" r:id="rId20"/>
    <p:sldId id="296" r:id="rId21"/>
  </p:sldIdLst>
  <p:sldSz cx="12195175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859C"/>
    <a:srgbClr val="215968"/>
    <a:srgbClr val="F87A08"/>
    <a:srgbClr val="202A36"/>
    <a:srgbClr val="7CBF33"/>
    <a:srgbClr val="2DB2A4"/>
    <a:srgbClr val="34495E"/>
    <a:srgbClr val="E8E8E8"/>
    <a:srgbClr val="F9F9F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howGuides="1">
      <p:cViewPr varScale="1">
        <p:scale>
          <a:sx n="90" d="100"/>
          <a:sy n="90" d="100"/>
        </p:scale>
        <p:origin x="546" y="84"/>
      </p:cViewPr>
      <p:guideLst>
        <p:guide orient="horz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gs" Target="tags/tag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547A1D-12E5-456D-BF67-C0BDB0A187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5.png"/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jpeg"/><Relationship Id="rId3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图片 17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8267" cy="6858000"/>
          </a:xfrm>
          <a:prstGeom prst="rect">
            <a:avLst/>
          </a:prstGeom>
        </p:spPr>
      </p:pic>
      <p:pic>
        <p:nvPicPr>
          <p:cNvPr id="6" name="背景音乐 - 纯音乐 - 你是爱 Ppt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2255341" y="-708992"/>
            <a:ext cx="609600" cy="609600"/>
          </a:xfrm>
          <a:prstGeom prst="rect">
            <a:avLst/>
          </a:prstGeom>
        </p:spPr>
      </p:pic>
      <p:sp>
        <p:nvSpPr>
          <p:cNvPr id="174" name="TextBox 17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grpSp>
        <p:nvGrpSpPr>
          <p:cNvPr id="216" name="组合 215"/>
          <p:cNvGrpSpPr/>
          <p:nvPr/>
        </p:nvGrpSpPr>
        <p:grpSpPr>
          <a:xfrm>
            <a:off x="4081363" y="5214147"/>
            <a:ext cx="663125" cy="663125"/>
            <a:chOff x="8077071" y="845254"/>
            <a:chExt cx="2036801" cy="2036802"/>
          </a:xfrm>
        </p:grpSpPr>
        <p:sp>
          <p:nvSpPr>
            <p:cNvPr id="217" name="椭圆 216"/>
            <p:cNvSpPr/>
            <p:nvPr/>
          </p:nvSpPr>
          <p:spPr>
            <a:xfrm>
              <a:off x="8077071" y="845254"/>
              <a:ext cx="2036801" cy="203680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Freeform 126"/>
            <p:cNvSpPr>
              <a:spLocks noChangeAspect="1" noEditPoints="1"/>
            </p:cNvSpPr>
            <p:nvPr/>
          </p:nvSpPr>
          <p:spPr bwMode="auto">
            <a:xfrm>
              <a:off x="8639337" y="1292885"/>
              <a:ext cx="912278" cy="1141540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4873451" y="5214147"/>
            <a:ext cx="663125" cy="663125"/>
            <a:chOff x="8125599" y="1434035"/>
            <a:chExt cx="2036802" cy="2036802"/>
          </a:xfrm>
        </p:grpSpPr>
        <p:sp>
          <p:nvSpPr>
            <p:cNvPr id="220" name="椭圆 219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Freeform 261"/>
            <p:cNvSpPr/>
            <p:nvPr/>
          </p:nvSpPr>
          <p:spPr bwMode="auto">
            <a:xfrm>
              <a:off x="8628544" y="1966960"/>
              <a:ext cx="1000932" cy="1000932"/>
            </a:xfrm>
            <a:custGeom>
              <a:avLst/>
              <a:gdLst>
                <a:gd name="T0" fmla="*/ 84 w 86"/>
                <a:gd name="T1" fmla="*/ 13 h 86"/>
                <a:gd name="T2" fmla="*/ 74 w 86"/>
                <a:gd name="T3" fmla="*/ 1 h 86"/>
                <a:gd name="T4" fmla="*/ 72 w 86"/>
                <a:gd name="T5" fmla="*/ 1 h 86"/>
                <a:gd name="T6" fmla="*/ 71 w 86"/>
                <a:gd name="T7" fmla="*/ 1 h 86"/>
                <a:gd name="T8" fmla="*/ 69 w 86"/>
                <a:gd name="T9" fmla="*/ 4 h 86"/>
                <a:gd name="T10" fmla="*/ 69 w 86"/>
                <a:gd name="T11" fmla="*/ 10 h 86"/>
                <a:gd name="T12" fmla="*/ 59 w 86"/>
                <a:gd name="T13" fmla="*/ 10 h 86"/>
                <a:gd name="T14" fmla="*/ 59 w 86"/>
                <a:gd name="T15" fmla="*/ 1 h 86"/>
                <a:gd name="T16" fmla="*/ 58 w 86"/>
                <a:gd name="T17" fmla="*/ 0 h 86"/>
                <a:gd name="T18" fmla="*/ 46 w 86"/>
                <a:gd name="T19" fmla="*/ 0 h 86"/>
                <a:gd name="T20" fmla="*/ 45 w 86"/>
                <a:gd name="T21" fmla="*/ 1 h 86"/>
                <a:gd name="T22" fmla="*/ 45 w 86"/>
                <a:gd name="T23" fmla="*/ 10 h 86"/>
                <a:gd name="T24" fmla="*/ 44 w 86"/>
                <a:gd name="T25" fmla="*/ 13 h 86"/>
                <a:gd name="T26" fmla="*/ 44 w 86"/>
                <a:gd name="T27" fmla="*/ 21 h 86"/>
                <a:gd name="T28" fmla="*/ 45 w 86"/>
                <a:gd name="T29" fmla="*/ 24 h 86"/>
                <a:gd name="T30" fmla="*/ 45 w 86"/>
                <a:gd name="T31" fmla="*/ 27 h 86"/>
                <a:gd name="T32" fmla="*/ 37 w 86"/>
                <a:gd name="T33" fmla="*/ 27 h 86"/>
                <a:gd name="T34" fmla="*/ 37 w 86"/>
                <a:gd name="T35" fmla="*/ 21 h 86"/>
                <a:gd name="T36" fmla="*/ 34 w 86"/>
                <a:gd name="T37" fmla="*/ 18 h 86"/>
                <a:gd name="T38" fmla="*/ 32 w 86"/>
                <a:gd name="T39" fmla="*/ 18 h 86"/>
                <a:gd name="T40" fmla="*/ 29 w 86"/>
                <a:gd name="T41" fmla="*/ 18 h 86"/>
                <a:gd name="T42" fmla="*/ 3 w 86"/>
                <a:gd name="T43" fmla="*/ 30 h 86"/>
                <a:gd name="T44" fmla="*/ 0 w 86"/>
                <a:gd name="T45" fmla="*/ 34 h 86"/>
                <a:gd name="T46" fmla="*/ 3 w 86"/>
                <a:gd name="T47" fmla="*/ 38 h 86"/>
                <a:gd name="T48" fmla="*/ 29 w 86"/>
                <a:gd name="T49" fmla="*/ 50 h 86"/>
                <a:gd name="T50" fmla="*/ 31 w 86"/>
                <a:gd name="T51" fmla="*/ 51 h 86"/>
                <a:gd name="T52" fmla="*/ 34 w 86"/>
                <a:gd name="T53" fmla="*/ 50 h 86"/>
                <a:gd name="T54" fmla="*/ 37 w 86"/>
                <a:gd name="T55" fmla="*/ 47 h 86"/>
                <a:gd name="T56" fmla="*/ 37 w 86"/>
                <a:gd name="T57" fmla="*/ 42 h 86"/>
                <a:gd name="T58" fmla="*/ 45 w 86"/>
                <a:gd name="T59" fmla="*/ 42 h 86"/>
                <a:gd name="T60" fmla="*/ 45 w 86"/>
                <a:gd name="T61" fmla="*/ 85 h 86"/>
                <a:gd name="T62" fmla="*/ 46 w 86"/>
                <a:gd name="T63" fmla="*/ 86 h 86"/>
                <a:gd name="T64" fmla="*/ 58 w 86"/>
                <a:gd name="T65" fmla="*/ 86 h 86"/>
                <a:gd name="T66" fmla="*/ 59 w 86"/>
                <a:gd name="T67" fmla="*/ 85 h 86"/>
                <a:gd name="T68" fmla="*/ 59 w 86"/>
                <a:gd name="T69" fmla="*/ 41 h 86"/>
                <a:gd name="T70" fmla="*/ 62 w 86"/>
                <a:gd name="T71" fmla="*/ 38 h 86"/>
                <a:gd name="T72" fmla="*/ 62 w 86"/>
                <a:gd name="T73" fmla="*/ 30 h 86"/>
                <a:gd name="T74" fmla="*/ 59 w 86"/>
                <a:gd name="T75" fmla="*/ 27 h 86"/>
                <a:gd name="T76" fmla="*/ 59 w 86"/>
                <a:gd name="T77" fmla="*/ 25 h 86"/>
                <a:gd name="T78" fmla="*/ 69 w 86"/>
                <a:gd name="T79" fmla="*/ 25 h 86"/>
                <a:gd name="T80" fmla="*/ 69 w 86"/>
                <a:gd name="T81" fmla="*/ 30 h 86"/>
                <a:gd name="T82" fmla="*/ 71 w 86"/>
                <a:gd name="T83" fmla="*/ 33 h 86"/>
                <a:gd name="T84" fmla="*/ 73 w 86"/>
                <a:gd name="T85" fmla="*/ 34 h 86"/>
                <a:gd name="T86" fmla="*/ 74 w 86"/>
                <a:gd name="T87" fmla="*/ 33 h 86"/>
                <a:gd name="T88" fmla="*/ 84 w 86"/>
                <a:gd name="T89" fmla="*/ 21 h 86"/>
                <a:gd name="T90" fmla="*/ 86 w 86"/>
                <a:gd name="T91" fmla="*/ 17 h 86"/>
                <a:gd name="T92" fmla="*/ 84 w 86"/>
                <a:gd name="T93" fmla="*/ 1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6" h="86">
                  <a:moveTo>
                    <a:pt x="84" y="13"/>
                  </a:moveTo>
                  <a:cubicBezTo>
                    <a:pt x="74" y="1"/>
                    <a:pt x="74" y="1"/>
                    <a:pt x="74" y="1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2"/>
                    <a:pt x="69" y="3"/>
                    <a:pt x="69" y="4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0"/>
                    <a:pt x="5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1"/>
                    <a:pt x="44" y="12"/>
                    <a:pt x="44" y="13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2"/>
                    <a:pt x="44" y="23"/>
                    <a:pt x="45" y="24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0"/>
                    <a:pt x="36" y="19"/>
                    <a:pt x="34" y="18"/>
                  </a:cubicBezTo>
                  <a:cubicBezTo>
                    <a:pt x="34" y="18"/>
                    <a:pt x="33" y="18"/>
                    <a:pt x="32" y="18"/>
                  </a:cubicBezTo>
                  <a:cubicBezTo>
                    <a:pt x="31" y="18"/>
                    <a:pt x="30" y="18"/>
                    <a:pt x="29" y="18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1"/>
                    <a:pt x="0" y="33"/>
                    <a:pt x="0" y="34"/>
                  </a:cubicBezTo>
                  <a:cubicBezTo>
                    <a:pt x="0" y="36"/>
                    <a:pt x="1" y="38"/>
                    <a:pt x="3" y="38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1"/>
                    <a:pt x="30" y="51"/>
                    <a:pt x="31" y="51"/>
                  </a:cubicBezTo>
                  <a:cubicBezTo>
                    <a:pt x="32" y="51"/>
                    <a:pt x="33" y="51"/>
                    <a:pt x="34" y="50"/>
                  </a:cubicBezTo>
                  <a:cubicBezTo>
                    <a:pt x="36" y="50"/>
                    <a:pt x="37" y="48"/>
                    <a:pt x="37" y="47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6"/>
                    <a:pt x="45" y="86"/>
                    <a:pt x="46" y="86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9" y="86"/>
                    <a:pt x="59" y="86"/>
                    <a:pt x="59" y="85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61" y="41"/>
                    <a:pt x="62" y="40"/>
                    <a:pt x="62" y="38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1" y="28"/>
                    <a:pt x="59" y="27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69" y="31"/>
                    <a:pt x="70" y="33"/>
                    <a:pt x="71" y="33"/>
                  </a:cubicBezTo>
                  <a:cubicBezTo>
                    <a:pt x="71" y="34"/>
                    <a:pt x="72" y="34"/>
                    <a:pt x="73" y="34"/>
                  </a:cubicBezTo>
                  <a:cubicBezTo>
                    <a:pt x="73" y="34"/>
                    <a:pt x="74" y="34"/>
                    <a:pt x="74" y="3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5" y="21"/>
                    <a:pt x="86" y="19"/>
                    <a:pt x="86" y="17"/>
                  </a:cubicBezTo>
                  <a:cubicBezTo>
                    <a:pt x="86" y="16"/>
                    <a:pt x="85" y="14"/>
                    <a:pt x="84" y="13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5726382" y="5214147"/>
            <a:ext cx="663125" cy="663125"/>
            <a:chOff x="8125599" y="1434035"/>
            <a:chExt cx="2036802" cy="2036802"/>
          </a:xfrm>
        </p:grpSpPr>
        <p:sp>
          <p:nvSpPr>
            <p:cNvPr id="223" name="椭圆 222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24" name="组合 223"/>
            <p:cNvGrpSpPr>
              <a:grpSpLocks noChangeAspect="1"/>
            </p:cNvGrpSpPr>
            <p:nvPr/>
          </p:nvGrpSpPr>
          <p:grpSpPr>
            <a:xfrm>
              <a:off x="8518659" y="1890295"/>
              <a:ext cx="1310642" cy="1124283"/>
              <a:chOff x="5084763" y="971548"/>
              <a:chExt cx="323865" cy="277813"/>
            </a:xfrm>
            <a:solidFill>
              <a:schemeClr val="bg1">
                <a:lumMod val="95000"/>
              </a:schemeClr>
            </a:solidFill>
          </p:grpSpPr>
          <p:sp>
            <p:nvSpPr>
              <p:cNvPr id="225" name="Freeform 301"/>
              <p:cNvSpPr>
                <a:spLocks noEditPoints="1"/>
              </p:cNvSpPr>
              <p:nvPr/>
            </p:nvSpPr>
            <p:spPr bwMode="auto">
              <a:xfrm>
                <a:off x="5191140" y="1031873"/>
                <a:ext cx="217488" cy="217488"/>
              </a:xfrm>
              <a:custGeom>
                <a:avLst/>
                <a:gdLst>
                  <a:gd name="T0" fmla="*/ 6 w 58"/>
                  <a:gd name="T1" fmla="*/ 14 h 58"/>
                  <a:gd name="T2" fmla="*/ 7 w 58"/>
                  <a:gd name="T3" fmla="*/ 19 h 58"/>
                  <a:gd name="T4" fmla="*/ 4 w 58"/>
                  <a:gd name="T5" fmla="*/ 20 h 58"/>
                  <a:gd name="T6" fmla="*/ 0 w 58"/>
                  <a:gd name="T7" fmla="*/ 23 h 58"/>
                  <a:gd name="T8" fmla="*/ 2 w 58"/>
                  <a:gd name="T9" fmla="*/ 27 h 58"/>
                  <a:gd name="T10" fmla="*/ 5 w 58"/>
                  <a:gd name="T11" fmla="*/ 31 h 58"/>
                  <a:gd name="T12" fmla="*/ 2 w 58"/>
                  <a:gd name="T13" fmla="*/ 34 h 58"/>
                  <a:gd name="T14" fmla="*/ 1 w 58"/>
                  <a:gd name="T15" fmla="*/ 38 h 58"/>
                  <a:gd name="T16" fmla="*/ 5 w 58"/>
                  <a:gd name="T17" fmla="*/ 41 h 58"/>
                  <a:gd name="T18" fmla="*/ 8 w 58"/>
                  <a:gd name="T19" fmla="*/ 42 h 58"/>
                  <a:gd name="T20" fmla="*/ 8 w 58"/>
                  <a:gd name="T21" fmla="*/ 46 h 58"/>
                  <a:gd name="T22" fmla="*/ 9 w 58"/>
                  <a:gd name="T23" fmla="*/ 51 h 58"/>
                  <a:gd name="T24" fmla="*/ 14 w 58"/>
                  <a:gd name="T25" fmla="*/ 51 h 58"/>
                  <a:gd name="T26" fmla="*/ 18 w 58"/>
                  <a:gd name="T27" fmla="*/ 51 h 58"/>
                  <a:gd name="T28" fmla="*/ 19 w 58"/>
                  <a:gd name="T29" fmla="*/ 54 h 58"/>
                  <a:gd name="T30" fmla="*/ 22 w 58"/>
                  <a:gd name="T31" fmla="*/ 58 h 58"/>
                  <a:gd name="T32" fmla="*/ 27 w 58"/>
                  <a:gd name="T33" fmla="*/ 56 h 58"/>
                  <a:gd name="T34" fmla="*/ 31 w 58"/>
                  <a:gd name="T35" fmla="*/ 53 h 58"/>
                  <a:gd name="T36" fmla="*/ 33 w 58"/>
                  <a:gd name="T37" fmla="*/ 56 h 58"/>
                  <a:gd name="T38" fmla="*/ 38 w 58"/>
                  <a:gd name="T39" fmla="*/ 57 h 58"/>
                  <a:gd name="T40" fmla="*/ 40 w 58"/>
                  <a:gd name="T41" fmla="*/ 53 h 58"/>
                  <a:gd name="T42" fmla="*/ 42 w 58"/>
                  <a:gd name="T43" fmla="*/ 49 h 58"/>
                  <a:gd name="T44" fmla="*/ 46 w 58"/>
                  <a:gd name="T45" fmla="*/ 50 h 58"/>
                  <a:gd name="T46" fmla="*/ 50 w 58"/>
                  <a:gd name="T47" fmla="*/ 49 h 58"/>
                  <a:gd name="T48" fmla="*/ 51 w 58"/>
                  <a:gd name="T49" fmla="*/ 44 h 58"/>
                  <a:gd name="T50" fmla="*/ 50 w 58"/>
                  <a:gd name="T51" fmla="*/ 40 h 58"/>
                  <a:gd name="T52" fmla="*/ 54 w 58"/>
                  <a:gd name="T53" fmla="*/ 39 h 58"/>
                  <a:gd name="T54" fmla="*/ 57 w 58"/>
                  <a:gd name="T55" fmla="*/ 35 h 58"/>
                  <a:gd name="T56" fmla="*/ 55 w 58"/>
                  <a:gd name="T57" fmla="*/ 31 h 58"/>
                  <a:gd name="T58" fmla="*/ 52 w 58"/>
                  <a:gd name="T59" fmla="*/ 27 h 58"/>
                  <a:gd name="T60" fmla="*/ 55 w 58"/>
                  <a:gd name="T61" fmla="*/ 25 h 58"/>
                  <a:gd name="T62" fmla="*/ 56 w 58"/>
                  <a:gd name="T63" fmla="*/ 20 h 58"/>
                  <a:gd name="T64" fmla="*/ 53 w 58"/>
                  <a:gd name="T65" fmla="*/ 18 h 58"/>
                  <a:gd name="T66" fmla="*/ 48 w 58"/>
                  <a:gd name="T67" fmla="*/ 16 h 58"/>
                  <a:gd name="T68" fmla="*/ 49 w 58"/>
                  <a:gd name="T69" fmla="*/ 12 h 58"/>
                  <a:gd name="T70" fmla="*/ 48 w 58"/>
                  <a:gd name="T71" fmla="*/ 8 h 58"/>
                  <a:gd name="T72" fmla="*/ 44 w 58"/>
                  <a:gd name="T73" fmla="*/ 7 h 58"/>
                  <a:gd name="T74" fmla="*/ 39 w 58"/>
                  <a:gd name="T75" fmla="*/ 8 h 58"/>
                  <a:gd name="T76" fmla="*/ 38 w 58"/>
                  <a:gd name="T77" fmla="*/ 4 h 58"/>
                  <a:gd name="T78" fmla="*/ 35 w 58"/>
                  <a:gd name="T79" fmla="*/ 1 h 58"/>
                  <a:gd name="T80" fmla="*/ 30 w 58"/>
                  <a:gd name="T81" fmla="*/ 3 h 58"/>
                  <a:gd name="T82" fmla="*/ 27 w 58"/>
                  <a:gd name="T83" fmla="*/ 5 h 58"/>
                  <a:gd name="T84" fmla="*/ 24 w 58"/>
                  <a:gd name="T85" fmla="*/ 3 h 58"/>
                  <a:gd name="T86" fmla="*/ 20 w 58"/>
                  <a:gd name="T87" fmla="*/ 1 h 58"/>
                  <a:gd name="T88" fmla="*/ 17 w 58"/>
                  <a:gd name="T89" fmla="*/ 5 h 58"/>
                  <a:gd name="T90" fmla="*/ 15 w 58"/>
                  <a:gd name="T91" fmla="*/ 10 h 58"/>
                  <a:gd name="T92" fmla="*/ 12 w 58"/>
                  <a:gd name="T93" fmla="*/ 9 h 58"/>
                  <a:gd name="T94" fmla="*/ 7 w 58"/>
                  <a:gd name="T95" fmla="*/ 10 h 58"/>
                  <a:gd name="T96" fmla="*/ 6 w 58"/>
                  <a:gd name="T97" fmla="*/ 14 h 58"/>
                  <a:gd name="T98" fmla="*/ 23 w 58"/>
                  <a:gd name="T99" fmla="*/ 13 h 58"/>
                  <a:gd name="T100" fmla="*/ 45 w 58"/>
                  <a:gd name="T101" fmla="*/ 24 h 58"/>
                  <a:gd name="T102" fmla="*/ 34 w 58"/>
                  <a:gd name="T103" fmla="*/ 45 h 58"/>
                  <a:gd name="T104" fmla="*/ 13 w 58"/>
                  <a:gd name="T105" fmla="*/ 34 h 58"/>
                  <a:gd name="T106" fmla="*/ 23 w 58"/>
                  <a:gd name="T107" fmla="*/ 1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" h="58">
                    <a:moveTo>
                      <a:pt x="6" y="14"/>
                    </a:moveTo>
                    <a:cubicBezTo>
                      <a:pt x="8" y="15"/>
                      <a:pt x="7" y="18"/>
                      <a:pt x="7" y="19"/>
                    </a:cubicBezTo>
                    <a:cubicBezTo>
                      <a:pt x="7" y="20"/>
                      <a:pt x="5" y="20"/>
                      <a:pt x="4" y="20"/>
                    </a:cubicBezTo>
                    <a:cubicBezTo>
                      <a:pt x="2" y="20"/>
                      <a:pt x="0" y="21"/>
                      <a:pt x="0" y="23"/>
                    </a:cubicBezTo>
                    <a:cubicBezTo>
                      <a:pt x="0" y="25"/>
                      <a:pt x="0" y="27"/>
                      <a:pt x="2" y="27"/>
                    </a:cubicBezTo>
                    <a:cubicBezTo>
                      <a:pt x="3" y="28"/>
                      <a:pt x="5" y="30"/>
                      <a:pt x="5" y="31"/>
                    </a:cubicBezTo>
                    <a:cubicBezTo>
                      <a:pt x="5" y="32"/>
                      <a:pt x="4" y="33"/>
                      <a:pt x="2" y="34"/>
                    </a:cubicBezTo>
                    <a:cubicBezTo>
                      <a:pt x="1" y="34"/>
                      <a:pt x="0" y="36"/>
                      <a:pt x="1" y="38"/>
                    </a:cubicBezTo>
                    <a:cubicBezTo>
                      <a:pt x="1" y="40"/>
                      <a:pt x="3" y="42"/>
                      <a:pt x="5" y="41"/>
                    </a:cubicBezTo>
                    <a:cubicBezTo>
                      <a:pt x="6" y="41"/>
                      <a:pt x="8" y="41"/>
                      <a:pt x="8" y="42"/>
                    </a:cubicBezTo>
                    <a:cubicBezTo>
                      <a:pt x="9" y="42"/>
                      <a:pt x="9" y="45"/>
                      <a:pt x="8" y="46"/>
                    </a:cubicBezTo>
                    <a:cubicBezTo>
                      <a:pt x="7" y="47"/>
                      <a:pt x="7" y="50"/>
                      <a:pt x="9" y="51"/>
                    </a:cubicBezTo>
                    <a:cubicBezTo>
                      <a:pt x="11" y="52"/>
                      <a:pt x="13" y="53"/>
                      <a:pt x="14" y="51"/>
                    </a:cubicBezTo>
                    <a:cubicBezTo>
                      <a:pt x="15" y="50"/>
                      <a:pt x="18" y="51"/>
                      <a:pt x="18" y="51"/>
                    </a:cubicBezTo>
                    <a:cubicBezTo>
                      <a:pt x="19" y="51"/>
                      <a:pt x="20" y="53"/>
                      <a:pt x="19" y="54"/>
                    </a:cubicBezTo>
                    <a:cubicBezTo>
                      <a:pt x="19" y="56"/>
                      <a:pt x="20" y="57"/>
                      <a:pt x="22" y="58"/>
                    </a:cubicBezTo>
                    <a:cubicBezTo>
                      <a:pt x="25" y="58"/>
                      <a:pt x="26" y="57"/>
                      <a:pt x="27" y="56"/>
                    </a:cubicBezTo>
                    <a:cubicBezTo>
                      <a:pt x="27" y="54"/>
                      <a:pt x="30" y="53"/>
                      <a:pt x="31" y="53"/>
                    </a:cubicBezTo>
                    <a:cubicBezTo>
                      <a:pt x="31" y="53"/>
                      <a:pt x="33" y="54"/>
                      <a:pt x="33" y="56"/>
                    </a:cubicBezTo>
                    <a:cubicBezTo>
                      <a:pt x="34" y="57"/>
                      <a:pt x="36" y="58"/>
                      <a:pt x="38" y="57"/>
                    </a:cubicBezTo>
                    <a:cubicBezTo>
                      <a:pt x="40" y="57"/>
                      <a:pt x="41" y="55"/>
                      <a:pt x="40" y="53"/>
                    </a:cubicBezTo>
                    <a:cubicBezTo>
                      <a:pt x="40" y="52"/>
                      <a:pt x="42" y="49"/>
                      <a:pt x="42" y="49"/>
                    </a:cubicBezTo>
                    <a:cubicBezTo>
                      <a:pt x="43" y="48"/>
                      <a:pt x="44" y="49"/>
                      <a:pt x="46" y="50"/>
                    </a:cubicBezTo>
                    <a:cubicBezTo>
                      <a:pt x="47" y="51"/>
                      <a:pt x="49" y="51"/>
                      <a:pt x="50" y="49"/>
                    </a:cubicBezTo>
                    <a:cubicBezTo>
                      <a:pt x="52" y="47"/>
                      <a:pt x="52" y="45"/>
                      <a:pt x="51" y="44"/>
                    </a:cubicBezTo>
                    <a:cubicBezTo>
                      <a:pt x="50" y="43"/>
                      <a:pt x="50" y="40"/>
                      <a:pt x="50" y="40"/>
                    </a:cubicBezTo>
                    <a:cubicBezTo>
                      <a:pt x="51" y="39"/>
                      <a:pt x="52" y="38"/>
                      <a:pt x="54" y="39"/>
                    </a:cubicBezTo>
                    <a:cubicBezTo>
                      <a:pt x="55" y="39"/>
                      <a:pt x="57" y="38"/>
                      <a:pt x="57" y="35"/>
                    </a:cubicBezTo>
                    <a:cubicBezTo>
                      <a:pt x="58" y="33"/>
                      <a:pt x="57" y="31"/>
                      <a:pt x="55" y="31"/>
                    </a:cubicBezTo>
                    <a:cubicBezTo>
                      <a:pt x="54" y="31"/>
                      <a:pt x="53" y="28"/>
                      <a:pt x="52" y="27"/>
                    </a:cubicBezTo>
                    <a:cubicBezTo>
                      <a:pt x="52" y="26"/>
                      <a:pt x="54" y="25"/>
                      <a:pt x="55" y="25"/>
                    </a:cubicBezTo>
                    <a:cubicBezTo>
                      <a:pt x="56" y="24"/>
                      <a:pt x="57" y="22"/>
                      <a:pt x="56" y="20"/>
                    </a:cubicBezTo>
                    <a:cubicBezTo>
                      <a:pt x="56" y="18"/>
                      <a:pt x="54" y="17"/>
                      <a:pt x="53" y="18"/>
                    </a:cubicBezTo>
                    <a:cubicBezTo>
                      <a:pt x="51" y="18"/>
                      <a:pt x="49" y="16"/>
                      <a:pt x="48" y="16"/>
                    </a:cubicBezTo>
                    <a:cubicBezTo>
                      <a:pt x="48" y="15"/>
                      <a:pt x="48" y="13"/>
                      <a:pt x="49" y="12"/>
                    </a:cubicBezTo>
                    <a:cubicBezTo>
                      <a:pt x="50" y="11"/>
                      <a:pt x="50" y="9"/>
                      <a:pt x="48" y="8"/>
                    </a:cubicBezTo>
                    <a:cubicBezTo>
                      <a:pt x="47" y="6"/>
                      <a:pt x="45" y="6"/>
                      <a:pt x="44" y="7"/>
                    </a:cubicBezTo>
                    <a:cubicBezTo>
                      <a:pt x="42" y="8"/>
                      <a:pt x="40" y="8"/>
                      <a:pt x="39" y="8"/>
                    </a:cubicBezTo>
                    <a:cubicBezTo>
                      <a:pt x="38" y="7"/>
                      <a:pt x="38" y="6"/>
                      <a:pt x="38" y="4"/>
                    </a:cubicBezTo>
                    <a:cubicBezTo>
                      <a:pt x="38" y="3"/>
                      <a:pt x="37" y="1"/>
                      <a:pt x="35" y="1"/>
                    </a:cubicBezTo>
                    <a:cubicBezTo>
                      <a:pt x="33" y="0"/>
                      <a:pt x="31" y="1"/>
                      <a:pt x="30" y="3"/>
                    </a:cubicBezTo>
                    <a:cubicBezTo>
                      <a:pt x="30" y="4"/>
                      <a:pt x="28" y="5"/>
                      <a:pt x="27" y="5"/>
                    </a:cubicBezTo>
                    <a:cubicBezTo>
                      <a:pt x="26" y="6"/>
                      <a:pt x="25" y="4"/>
                      <a:pt x="24" y="3"/>
                    </a:cubicBezTo>
                    <a:cubicBezTo>
                      <a:pt x="24" y="1"/>
                      <a:pt x="22" y="1"/>
                      <a:pt x="20" y="1"/>
                    </a:cubicBezTo>
                    <a:cubicBezTo>
                      <a:pt x="18" y="2"/>
                      <a:pt x="16" y="4"/>
                      <a:pt x="17" y="5"/>
                    </a:cubicBezTo>
                    <a:cubicBezTo>
                      <a:pt x="17" y="7"/>
                      <a:pt x="16" y="9"/>
                      <a:pt x="15" y="10"/>
                    </a:cubicBezTo>
                    <a:cubicBezTo>
                      <a:pt x="14" y="10"/>
                      <a:pt x="13" y="10"/>
                      <a:pt x="12" y="9"/>
                    </a:cubicBezTo>
                    <a:cubicBezTo>
                      <a:pt x="10" y="8"/>
                      <a:pt x="8" y="8"/>
                      <a:pt x="7" y="10"/>
                    </a:cubicBezTo>
                    <a:cubicBezTo>
                      <a:pt x="6" y="11"/>
                      <a:pt x="5" y="13"/>
                      <a:pt x="6" y="14"/>
                    </a:cubicBezTo>
                    <a:close/>
                    <a:moveTo>
                      <a:pt x="23" y="13"/>
                    </a:moveTo>
                    <a:cubicBezTo>
                      <a:pt x="32" y="10"/>
                      <a:pt x="42" y="15"/>
                      <a:pt x="45" y="24"/>
                    </a:cubicBezTo>
                    <a:cubicBezTo>
                      <a:pt x="47" y="33"/>
                      <a:pt x="43" y="42"/>
                      <a:pt x="34" y="45"/>
                    </a:cubicBezTo>
                    <a:cubicBezTo>
                      <a:pt x="25" y="48"/>
                      <a:pt x="15" y="43"/>
                      <a:pt x="13" y="34"/>
                    </a:cubicBezTo>
                    <a:cubicBezTo>
                      <a:pt x="10" y="26"/>
                      <a:pt x="15" y="16"/>
                      <a:pt x="23" y="13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26" name="Freeform 302"/>
              <p:cNvSpPr>
                <a:spLocks noEditPoints="1"/>
              </p:cNvSpPr>
              <p:nvPr/>
            </p:nvSpPr>
            <p:spPr bwMode="auto">
              <a:xfrm>
                <a:off x="5084781" y="971548"/>
                <a:ext cx="139701" cy="139700"/>
              </a:xfrm>
              <a:custGeom>
                <a:avLst/>
                <a:gdLst>
                  <a:gd name="T0" fmla="*/ 4 w 37"/>
                  <a:gd name="T1" fmla="*/ 9 h 37"/>
                  <a:gd name="T2" fmla="*/ 5 w 37"/>
                  <a:gd name="T3" fmla="*/ 12 h 37"/>
                  <a:gd name="T4" fmla="*/ 2 w 37"/>
                  <a:gd name="T5" fmla="*/ 12 h 37"/>
                  <a:gd name="T6" fmla="*/ 0 w 37"/>
                  <a:gd name="T7" fmla="*/ 14 h 37"/>
                  <a:gd name="T8" fmla="*/ 1 w 37"/>
                  <a:gd name="T9" fmla="*/ 17 h 37"/>
                  <a:gd name="T10" fmla="*/ 3 w 37"/>
                  <a:gd name="T11" fmla="*/ 20 h 37"/>
                  <a:gd name="T12" fmla="*/ 2 w 37"/>
                  <a:gd name="T13" fmla="*/ 21 h 37"/>
                  <a:gd name="T14" fmla="*/ 1 w 37"/>
                  <a:gd name="T15" fmla="*/ 24 h 37"/>
                  <a:gd name="T16" fmla="*/ 3 w 37"/>
                  <a:gd name="T17" fmla="*/ 26 h 37"/>
                  <a:gd name="T18" fmla="*/ 5 w 37"/>
                  <a:gd name="T19" fmla="*/ 26 h 37"/>
                  <a:gd name="T20" fmla="*/ 5 w 37"/>
                  <a:gd name="T21" fmla="*/ 29 h 37"/>
                  <a:gd name="T22" fmla="*/ 6 w 37"/>
                  <a:gd name="T23" fmla="*/ 32 h 37"/>
                  <a:gd name="T24" fmla="*/ 9 w 37"/>
                  <a:gd name="T25" fmla="*/ 33 h 37"/>
                  <a:gd name="T26" fmla="*/ 12 w 37"/>
                  <a:gd name="T27" fmla="*/ 32 h 37"/>
                  <a:gd name="T28" fmla="*/ 12 w 37"/>
                  <a:gd name="T29" fmla="*/ 34 h 37"/>
                  <a:gd name="T30" fmla="*/ 15 w 37"/>
                  <a:gd name="T31" fmla="*/ 37 h 37"/>
                  <a:gd name="T32" fmla="*/ 17 w 37"/>
                  <a:gd name="T33" fmla="*/ 35 h 37"/>
                  <a:gd name="T34" fmla="*/ 20 w 37"/>
                  <a:gd name="T35" fmla="*/ 34 h 37"/>
                  <a:gd name="T36" fmla="*/ 21 w 37"/>
                  <a:gd name="T37" fmla="*/ 35 h 37"/>
                  <a:gd name="T38" fmla="*/ 24 w 37"/>
                  <a:gd name="T39" fmla="*/ 36 h 37"/>
                  <a:gd name="T40" fmla="*/ 26 w 37"/>
                  <a:gd name="T41" fmla="*/ 34 h 37"/>
                  <a:gd name="T42" fmla="*/ 27 w 37"/>
                  <a:gd name="T43" fmla="*/ 31 h 37"/>
                  <a:gd name="T44" fmla="*/ 29 w 37"/>
                  <a:gd name="T45" fmla="*/ 32 h 37"/>
                  <a:gd name="T46" fmla="*/ 32 w 37"/>
                  <a:gd name="T47" fmla="*/ 31 h 37"/>
                  <a:gd name="T48" fmla="*/ 33 w 37"/>
                  <a:gd name="T49" fmla="*/ 28 h 37"/>
                  <a:gd name="T50" fmla="*/ 32 w 37"/>
                  <a:gd name="T51" fmla="*/ 25 h 37"/>
                  <a:gd name="T52" fmla="*/ 35 w 37"/>
                  <a:gd name="T53" fmla="*/ 24 h 37"/>
                  <a:gd name="T54" fmla="*/ 37 w 37"/>
                  <a:gd name="T55" fmla="*/ 22 h 37"/>
                  <a:gd name="T56" fmla="*/ 36 w 37"/>
                  <a:gd name="T57" fmla="*/ 19 h 37"/>
                  <a:gd name="T58" fmla="*/ 34 w 37"/>
                  <a:gd name="T59" fmla="*/ 17 h 37"/>
                  <a:gd name="T60" fmla="*/ 35 w 37"/>
                  <a:gd name="T61" fmla="*/ 15 h 37"/>
                  <a:gd name="T62" fmla="*/ 36 w 37"/>
                  <a:gd name="T63" fmla="*/ 12 h 37"/>
                  <a:gd name="T64" fmla="*/ 34 w 37"/>
                  <a:gd name="T65" fmla="*/ 11 h 37"/>
                  <a:gd name="T66" fmla="*/ 31 w 37"/>
                  <a:gd name="T67" fmla="*/ 9 h 37"/>
                  <a:gd name="T68" fmla="*/ 32 w 37"/>
                  <a:gd name="T69" fmla="*/ 7 h 37"/>
                  <a:gd name="T70" fmla="*/ 31 w 37"/>
                  <a:gd name="T71" fmla="*/ 4 h 37"/>
                  <a:gd name="T72" fmla="*/ 28 w 37"/>
                  <a:gd name="T73" fmla="*/ 4 h 37"/>
                  <a:gd name="T74" fmla="*/ 25 w 37"/>
                  <a:gd name="T75" fmla="*/ 4 h 37"/>
                  <a:gd name="T76" fmla="*/ 25 w 37"/>
                  <a:gd name="T77" fmla="*/ 2 h 37"/>
                  <a:gd name="T78" fmla="*/ 22 w 37"/>
                  <a:gd name="T79" fmla="*/ 0 h 37"/>
                  <a:gd name="T80" fmla="*/ 20 w 37"/>
                  <a:gd name="T81" fmla="*/ 1 h 37"/>
                  <a:gd name="T82" fmla="*/ 17 w 37"/>
                  <a:gd name="T83" fmla="*/ 3 h 37"/>
                  <a:gd name="T84" fmla="*/ 16 w 37"/>
                  <a:gd name="T85" fmla="*/ 1 h 37"/>
                  <a:gd name="T86" fmla="*/ 13 w 37"/>
                  <a:gd name="T87" fmla="*/ 0 h 37"/>
                  <a:gd name="T88" fmla="*/ 11 w 37"/>
                  <a:gd name="T89" fmla="*/ 3 h 37"/>
                  <a:gd name="T90" fmla="*/ 10 w 37"/>
                  <a:gd name="T91" fmla="*/ 6 h 37"/>
                  <a:gd name="T92" fmla="*/ 8 w 37"/>
                  <a:gd name="T93" fmla="*/ 5 h 37"/>
                  <a:gd name="T94" fmla="*/ 5 w 37"/>
                  <a:gd name="T95" fmla="*/ 6 h 37"/>
                  <a:gd name="T96" fmla="*/ 4 w 37"/>
                  <a:gd name="T97" fmla="*/ 9 h 37"/>
                  <a:gd name="T98" fmla="*/ 15 w 37"/>
                  <a:gd name="T99" fmla="*/ 8 h 37"/>
                  <a:gd name="T100" fmla="*/ 29 w 37"/>
                  <a:gd name="T101" fmla="*/ 15 h 37"/>
                  <a:gd name="T102" fmla="*/ 22 w 37"/>
                  <a:gd name="T103" fmla="*/ 29 h 37"/>
                  <a:gd name="T104" fmla="*/ 8 w 37"/>
                  <a:gd name="T105" fmla="*/ 22 h 37"/>
                  <a:gd name="T106" fmla="*/ 15 w 37"/>
                  <a:gd name="T10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37">
                    <a:moveTo>
                      <a:pt x="4" y="9"/>
                    </a:moveTo>
                    <a:cubicBezTo>
                      <a:pt x="5" y="9"/>
                      <a:pt x="5" y="11"/>
                      <a:pt x="5" y="12"/>
                    </a:cubicBezTo>
                    <a:cubicBezTo>
                      <a:pt x="4" y="12"/>
                      <a:pt x="3" y="12"/>
                      <a:pt x="2" y="12"/>
                    </a:cubicBezTo>
                    <a:cubicBezTo>
                      <a:pt x="1" y="12"/>
                      <a:pt x="0" y="13"/>
                      <a:pt x="0" y="14"/>
                    </a:cubicBezTo>
                    <a:cubicBezTo>
                      <a:pt x="0" y="16"/>
                      <a:pt x="0" y="17"/>
                      <a:pt x="1" y="17"/>
                    </a:cubicBezTo>
                    <a:cubicBezTo>
                      <a:pt x="2" y="17"/>
                      <a:pt x="3" y="19"/>
                      <a:pt x="3" y="20"/>
                    </a:cubicBezTo>
                    <a:cubicBezTo>
                      <a:pt x="3" y="20"/>
                      <a:pt x="2" y="21"/>
                      <a:pt x="2" y="21"/>
                    </a:cubicBezTo>
                    <a:cubicBezTo>
                      <a:pt x="1" y="21"/>
                      <a:pt x="0" y="23"/>
                      <a:pt x="1" y="24"/>
                    </a:cubicBezTo>
                    <a:cubicBezTo>
                      <a:pt x="1" y="25"/>
                      <a:pt x="2" y="26"/>
                      <a:pt x="3" y="26"/>
                    </a:cubicBezTo>
                    <a:cubicBezTo>
                      <a:pt x="4" y="26"/>
                      <a:pt x="5" y="26"/>
                      <a:pt x="5" y="26"/>
                    </a:cubicBezTo>
                    <a:cubicBezTo>
                      <a:pt x="6" y="27"/>
                      <a:pt x="6" y="28"/>
                      <a:pt x="5" y="29"/>
                    </a:cubicBezTo>
                    <a:cubicBezTo>
                      <a:pt x="5" y="30"/>
                      <a:pt x="5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2"/>
                      <a:pt x="11" y="32"/>
                      <a:pt x="12" y="32"/>
                    </a:cubicBezTo>
                    <a:cubicBezTo>
                      <a:pt x="12" y="32"/>
                      <a:pt x="13" y="33"/>
                      <a:pt x="12" y="34"/>
                    </a:cubicBezTo>
                    <a:cubicBezTo>
                      <a:pt x="12" y="35"/>
                      <a:pt x="13" y="36"/>
                      <a:pt x="15" y="37"/>
                    </a:cubicBezTo>
                    <a:cubicBezTo>
                      <a:pt x="16" y="37"/>
                      <a:pt x="17" y="36"/>
                      <a:pt x="17" y="35"/>
                    </a:cubicBezTo>
                    <a:cubicBezTo>
                      <a:pt x="18" y="34"/>
                      <a:pt x="19" y="34"/>
                      <a:pt x="20" y="34"/>
                    </a:cubicBezTo>
                    <a:cubicBezTo>
                      <a:pt x="20" y="34"/>
                      <a:pt x="21" y="34"/>
                      <a:pt x="21" y="35"/>
                    </a:cubicBezTo>
                    <a:cubicBezTo>
                      <a:pt x="22" y="36"/>
                      <a:pt x="23" y="37"/>
                      <a:pt x="24" y="36"/>
                    </a:cubicBezTo>
                    <a:cubicBezTo>
                      <a:pt x="26" y="36"/>
                      <a:pt x="26" y="35"/>
                      <a:pt x="26" y="34"/>
                    </a:cubicBezTo>
                    <a:cubicBezTo>
                      <a:pt x="26" y="33"/>
                      <a:pt x="27" y="31"/>
                      <a:pt x="27" y="31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0" y="32"/>
                      <a:pt x="32" y="32"/>
                      <a:pt x="32" y="31"/>
                    </a:cubicBezTo>
                    <a:cubicBezTo>
                      <a:pt x="33" y="30"/>
                      <a:pt x="34" y="28"/>
                      <a:pt x="33" y="28"/>
                    </a:cubicBezTo>
                    <a:cubicBezTo>
                      <a:pt x="32" y="27"/>
                      <a:pt x="32" y="25"/>
                      <a:pt x="32" y="25"/>
                    </a:cubicBezTo>
                    <a:cubicBezTo>
                      <a:pt x="33" y="24"/>
                      <a:pt x="34" y="24"/>
                      <a:pt x="35" y="24"/>
                    </a:cubicBezTo>
                    <a:cubicBezTo>
                      <a:pt x="36" y="24"/>
                      <a:pt x="37" y="24"/>
                      <a:pt x="37" y="22"/>
                    </a:cubicBezTo>
                    <a:cubicBezTo>
                      <a:pt x="37" y="21"/>
                      <a:pt x="37" y="20"/>
                      <a:pt x="36" y="19"/>
                    </a:cubicBezTo>
                    <a:cubicBezTo>
                      <a:pt x="35" y="19"/>
                      <a:pt x="34" y="18"/>
                      <a:pt x="34" y="17"/>
                    </a:cubicBezTo>
                    <a:cubicBezTo>
                      <a:pt x="34" y="16"/>
                      <a:pt x="35" y="16"/>
                      <a:pt x="35" y="15"/>
                    </a:cubicBezTo>
                    <a:cubicBezTo>
                      <a:pt x="36" y="15"/>
                      <a:pt x="37" y="14"/>
                      <a:pt x="36" y="12"/>
                    </a:cubicBezTo>
                    <a:cubicBezTo>
                      <a:pt x="36" y="11"/>
                      <a:pt x="35" y="10"/>
                      <a:pt x="34" y="11"/>
                    </a:cubicBezTo>
                    <a:cubicBezTo>
                      <a:pt x="33" y="11"/>
                      <a:pt x="31" y="10"/>
                      <a:pt x="31" y="9"/>
                    </a:cubicBezTo>
                    <a:cubicBezTo>
                      <a:pt x="31" y="9"/>
                      <a:pt x="31" y="8"/>
                      <a:pt x="32" y="7"/>
                    </a:cubicBezTo>
                    <a:cubicBezTo>
                      <a:pt x="32" y="7"/>
                      <a:pt x="32" y="5"/>
                      <a:pt x="31" y="4"/>
                    </a:cubicBezTo>
                    <a:cubicBezTo>
                      <a:pt x="30" y="3"/>
                      <a:pt x="29" y="3"/>
                      <a:pt x="28" y="4"/>
                    </a:cubicBezTo>
                    <a:cubicBezTo>
                      <a:pt x="27" y="5"/>
                      <a:pt x="26" y="5"/>
                      <a:pt x="25" y="4"/>
                    </a:cubicBezTo>
                    <a:cubicBezTo>
                      <a:pt x="25" y="4"/>
                      <a:pt x="24" y="3"/>
                      <a:pt x="25" y="2"/>
                    </a:cubicBezTo>
                    <a:cubicBezTo>
                      <a:pt x="25" y="1"/>
                      <a:pt x="24" y="0"/>
                      <a:pt x="22" y="0"/>
                    </a:cubicBezTo>
                    <a:cubicBezTo>
                      <a:pt x="21" y="0"/>
                      <a:pt x="20" y="0"/>
                      <a:pt x="20" y="1"/>
                    </a:cubicBezTo>
                    <a:cubicBezTo>
                      <a:pt x="19" y="2"/>
                      <a:pt x="18" y="3"/>
                      <a:pt x="17" y="3"/>
                    </a:cubicBezTo>
                    <a:cubicBezTo>
                      <a:pt x="17" y="3"/>
                      <a:pt x="16" y="2"/>
                      <a:pt x="16" y="1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1" y="1"/>
                      <a:pt x="11" y="2"/>
                      <a:pt x="11" y="3"/>
                    </a:cubicBezTo>
                    <a:cubicBezTo>
                      <a:pt x="11" y="4"/>
                      <a:pt x="10" y="5"/>
                      <a:pt x="10" y="6"/>
                    </a:cubicBezTo>
                    <a:cubicBezTo>
                      <a:pt x="9" y="6"/>
                      <a:pt x="8" y="6"/>
                      <a:pt x="8" y="5"/>
                    </a:cubicBezTo>
                    <a:cubicBezTo>
                      <a:pt x="7" y="4"/>
                      <a:pt x="5" y="5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lose/>
                    <a:moveTo>
                      <a:pt x="15" y="8"/>
                    </a:moveTo>
                    <a:cubicBezTo>
                      <a:pt x="21" y="6"/>
                      <a:pt x="27" y="9"/>
                      <a:pt x="29" y="15"/>
                    </a:cubicBezTo>
                    <a:cubicBezTo>
                      <a:pt x="31" y="21"/>
                      <a:pt x="27" y="27"/>
                      <a:pt x="22" y="29"/>
                    </a:cubicBezTo>
                    <a:cubicBezTo>
                      <a:pt x="16" y="30"/>
                      <a:pt x="10" y="27"/>
                      <a:pt x="8" y="22"/>
                    </a:cubicBezTo>
                    <a:cubicBezTo>
                      <a:pt x="6" y="16"/>
                      <a:pt x="10" y="10"/>
                      <a:pt x="15" y="8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27" name="Freeform 303"/>
              <p:cNvSpPr>
                <a:spLocks noEditPoints="1"/>
              </p:cNvSpPr>
              <p:nvPr/>
            </p:nvSpPr>
            <p:spPr bwMode="auto">
              <a:xfrm>
                <a:off x="5084763" y="1111250"/>
                <a:ext cx="109538" cy="104775"/>
              </a:xfrm>
              <a:custGeom>
                <a:avLst/>
                <a:gdLst>
                  <a:gd name="T0" fmla="*/ 3 w 29"/>
                  <a:gd name="T1" fmla="*/ 7 h 28"/>
                  <a:gd name="T2" fmla="*/ 4 w 29"/>
                  <a:gd name="T3" fmla="*/ 9 h 28"/>
                  <a:gd name="T4" fmla="*/ 2 w 29"/>
                  <a:gd name="T5" fmla="*/ 9 h 28"/>
                  <a:gd name="T6" fmla="*/ 0 w 29"/>
                  <a:gd name="T7" fmla="*/ 11 h 28"/>
                  <a:gd name="T8" fmla="*/ 1 w 29"/>
                  <a:gd name="T9" fmla="*/ 13 h 28"/>
                  <a:gd name="T10" fmla="*/ 3 w 29"/>
                  <a:gd name="T11" fmla="*/ 15 h 28"/>
                  <a:gd name="T12" fmla="*/ 1 w 29"/>
                  <a:gd name="T13" fmla="*/ 16 h 28"/>
                  <a:gd name="T14" fmla="*/ 1 w 29"/>
                  <a:gd name="T15" fmla="*/ 19 h 28"/>
                  <a:gd name="T16" fmla="*/ 3 w 29"/>
                  <a:gd name="T17" fmla="*/ 20 h 28"/>
                  <a:gd name="T18" fmla="*/ 4 w 29"/>
                  <a:gd name="T19" fmla="*/ 20 h 28"/>
                  <a:gd name="T20" fmla="*/ 4 w 29"/>
                  <a:gd name="T21" fmla="*/ 23 h 28"/>
                  <a:gd name="T22" fmla="*/ 5 w 29"/>
                  <a:gd name="T23" fmla="*/ 25 h 28"/>
                  <a:gd name="T24" fmla="*/ 7 w 29"/>
                  <a:gd name="T25" fmla="*/ 25 h 28"/>
                  <a:gd name="T26" fmla="*/ 9 w 29"/>
                  <a:gd name="T27" fmla="*/ 25 h 28"/>
                  <a:gd name="T28" fmla="*/ 10 w 29"/>
                  <a:gd name="T29" fmla="*/ 27 h 28"/>
                  <a:gd name="T30" fmla="*/ 11 w 29"/>
                  <a:gd name="T31" fmla="*/ 28 h 28"/>
                  <a:gd name="T32" fmla="*/ 13 w 29"/>
                  <a:gd name="T33" fmla="*/ 27 h 28"/>
                  <a:gd name="T34" fmla="*/ 15 w 29"/>
                  <a:gd name="T35" fmla="*/ 26 h 28"/>
                  <a:gd name="T36" fmla="*/ 17 w 29"/>
                  <a:gd name="T37" fmla="*/ 27 h 28"/>
                  <a:gd name="T38" fmla="*/ 19 w 29"/>
                  <a:gd name="T39" fmla="*/ 28 h 28"/>
                  <a:gd name="T40" fmla="*/ 20 w 29"/>
                  <a:gd name="T41" fmla="*/ 26 h 28"/>
                  <a:gd name="T42" fmla="*/ 21 w 29"/>
                  <a:gd name="T43" fmla="*/ 24 h 28"/>
                  <a:gd name="T44" fmla="*/ 23 w 29"/>
                  <a:gd name="T45" fmla="*/ 24 h 28"/>
                  <a:gd name="T46" fmla="*/ 25 w 29"/>
                  <a:gd name="T47" fmla="*/ 24 h 28"/>
                  <a:gd name="T48" fmla="*/ 25 w 29"/>
                  <a:gd name="T49" fmla="*/ 21 h 28"/>
                  <a:gd name="T50" fmla="*/ 25 w 29"/>
                  <a:gd name="T51" fmla="*/ 19 h 28"/>
                  <a:gd name="T52" fmla="*/ 27 w 29"/>
                  <a:gd name="T53" fmla="*/ 19 h 28"/>
                  <a:gd name="T54" fmla="*/ 29 w 29"/>
                  <a:gd name="T55" fmla="*/ 17 h 28"/>
                  <a:gd name="T56" fmla="*/ 28 w 29"/>
                  <a:gd name="T57" fmla="*/ 15 h 28"/>
                  <a:gd name="T58" fmla="*/ 26 w 29"/>
                  <a:gd name="T59" fmla="*/ 13 h 28"/>
                  <a:gd name="T60" fmla="*/ 27 w 29"/>
                  <a:gd name="T61" fmla="*/ 12 h 28"/>
                  <a:gd name="T62" fmla="*/ 28 w 29"/>
                  <a:gd name="T63" fmla="*/ 10 h 28"/>
                  <a:gd name="T64" fmla="*/ 26 w 29"/>
                  <a:gd name="T65" fmla="*/ 8 h 28"/>
                  <a:gd name="T66" fmla="*/ 24 w 29"/>
                  <a:gd name="T67" fmla="*/ 7 h 28"/>
                  <a:gd name="T68" fmla="*/ 25 w 29"/>
                  <a:gd name="T69" fmla="*/ 6 h 28"/>
                  <a:gd name="T70" fmla="*/ 24 w 29"/>
                  <a:gd name="T71" fmla="*/ 3 h 28"/>
                  <a:gd name="T72" fmla="*/ 22 w 29"/>
                  <a:gd name="T73" fmla="*/ 3 h 28"/>
                  <a:gd name="T74" fmla="*/ 19 w 29"/>
                  <a:gd name="T75" fmla="*/ 3 h 28"/>
                  <a:gd name="T76" fmla="*/ 19 w 29"/>
                  <a:gd name="T77" fmla="*/ 2 h 28"/>
                  <a:gd name="T78" fmla="*/ 17 w 29"/>
                  <a:gd name="T79" fmla="*/ 0 h 28"/>
                  <a:gd name="T80" fmla="*/ 15 w 29"/>
                  <a:gd name="T81" fmla="*/ 1 h 28"/>
                  <a:gd name="T82" fmla="*/ 13 w 29"/>
                  <a:gd name="T83" fmla="*/ 2 h 28"/>
                  <a:gd name="T84" fmla="*/ 12 w 29"/>
                  <a:gd name="T85" fmla="*/ 1 h 28"/>
                  <a:gd name="T86" fmla="*/ 10 w 29"/>
                  <a:gd name="T87" fmla="*/ 0 h 28"/>
                  <a:gd name="T88" fmla="*/ 9 w 29"/>
                  <a:gd name="T89" fmla="*/ 2 h 28"/>
                  <a:gd name="T90" fmla="*/ 8 w 29"/>
                  <a:gd name="T91" fmla="*/ 4 h 28"/>
                  <a:gd name="T92" fmla="*/ 6 w 29"/>
                  <a:gd name="T93" fmla="*/ 4 h 28"/>
                  <a:gd name="T94" fmla="*/ 4 w 29"/>
                  <a:gd name="T95" fmla="*/ 4 h 28"/>
                  <a:gd name="T96" fmla="*/ 3 w 29"/>
                  <a:gd name="T97" fmla="*/ 7 h 28"/>
                  <a:gd name="T98" fmla="*/ 12 w 29"/>
                  <a:gd name="T99" fmla="*/ 6 h 28"/>
                  <a:gd name="T100" fmla="*/ 22 w 29"/>
                  <a:gd name="T101" fmla="*/ 12 h 28"/>
                  <a:gd name="T102" fmla="*/ 17 w 29"/>
                  <a:gd name="T103" fmla="*/ 22 h 28"/>
                  <a:gd name="T104" fmla="*/ 6 w 29"/>
                  <a:gd name="T105" fmla="*/ 17 h 28"/>
                  <a:gd name="T106" fmla="*/ 12 w 29"/>
                  <a:gd name="T10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3" y="7"/>
                    </a:moveTo>
                    <a:cubicBezTo>
                      <a:pt x="4" y="7"/>
                      <a:pt x="4" y="9"/>
                      <a:pt x="4" y="9"/>
                    </a:cubicBezTo>
                    <a:cubicBezTo>
                      <a:pt x="4" y="9"/>
                      <a:pt x="3" y="10"/>
                      <a:pt x="2" y="9"/>
                    </a:cubicBezTo>
                    <a:cubicBezTo>
                      <a:pt x="1" y="9"/>
                      <a:pt x="0" y="10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2" y="13"/>
                      <a:pt x="3" y="15"/>
                      <a:pt x="3" y="15"/>
                    </a:cubicBezTo>
                    <a:cubicBezTo>
                      <a:pt x="3" y="16"/>
                      <a:pt x="2" y="16"/>
                      <a:pt x="1" y="16"/>
                    </a:cubicBezTo>
                    <a:cubicBezTo>
                      <a:pt x="1" y="17"/>
                      <a:pt x="0" y="18"/>
                      <a:pt x="1" y="19"/>
                    </a:cubicBezTo>
                    <a:cubicBezTo>
                      <a:pt x="1" y="20"/>
                      <a:pt x="2" y="20"/>
                      <a:pt x="3" y="20"/>
                    </a:cubicBezTo>
                    <a:cubicBezTo>
                      <a:pt x="3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4" y="23"/>
                    </a:cubicBezTo>
                    <a:cubicBezTo>
                      <a:pt x="4" y="23"/>
                      <a:pt x="4" y="24"/>
                      <a:pt x="5" y="25"/>
                    </a:cubicBezTo>
                    <a:cubicBezTo>
                      <a:pt x="5" y="26"/>
                      <a:pt x="7" y="26"/>
                      <a:pt x="7" y="25"/>
                    </a:cubicBezTo>
                    <a:cubicBezTo>
                      <a:pt x="8" y="25"/>
                      <a:pt x="9" y="25"/>
                      <a:pt x="9" y="25"/>
                    </a:cubicBezTo>
                    <a:cubicBezTo>
                      <a:pt x="10" y="25"/>
                      <a:pt x="10" y="26"/>
                      <a:pt x="10" y="27"/>
                    </a:cubicBezTo>
                    <a:cubicBezTo>
                      <a:pt x="10" y="27"/>
                      <a:pt x="10" y="28"/>
                      <a:pt x="11" y="28"/>
                    </a:cubicBezTo>
                    <a:cubicBezTo>
                      <a:pt x="12" y="28"/>
                      <a:pt x="13" y="28"/>
                      <a:pt x="13" y="27"/>
                    </a:cubicBezTo>
                    <a:cubicBezTo>
                      <a:pt x="14" y="27"/>
                      <a:pt x="15" y="26"/>
                      <a:pt x="15" y="26"/>
                    </a:cubicBezTo>
                    <a:cubicBezTo>
                      <a:pt x="16" y="26"/>
                      <a:pt x="16" y="26"/>
                      <a:pt x="17" y="27"/>
                    </a:cubicBezTo>
                    <a:cubicBezTo>
                      <a:pt x="17" y="28"/>
                      <a:pt x="18" y="28"/>
                      <a:pt x="19" y="28"/>
                    </a:cubicBezTo>
                    <a:cubicBezTo>
                      <a:pt x="20" y="28"/>
                      <a:pt x="20" y="27"/>
                      <a:pt x="20" y="26"/>
                    </a:cubicBezTo>
                    <a:cubicBezTo>
                      <a:pt x="20" y="25"/>
                      <a:pt x="21" y="24"/>
                      <a:pt x="21" y="24"/>
                    </a:cubicBezTo>
                    <a:cubicBezTo>
                      <a:pt x="21" y="24"/>
                      <a:pt x="22" y="24"/>
                      <a:pt x="23" y="24"/>
                    </a:cubicBezTo>
                    <a:cubicBezTo>
                      <a:pt x="23" y="25"/>
                      <a:pt x="24" y="25"/>
                      <a:pt x="25" y="24"/>
                    </a:cubicBezTo>
                    <a:cubicBezTo>
                      <a:pt x="26" y="23"/>
                      <a:pt x="26" y="22"/>
                      <a:pt x="25" y="21"/>
                    </a:cubicBezTo>
                    <a:cubicBezTo>
                      <a:pt x="25" y="21"/>
                      <a:pt x="25" y="20"/>
                      <a:pt x="25" y="19"/>
                    </a:cubicBezTo>
                    <a:cubicBezTo>
                      <a:pt x="25" y="19"/>
                      <a:pt x="26" y="19"/>
                      <a:pt x="27" y="19"/>
                    </a:cubicBezTo>
                    <a:cubicBezTo>
                      <a:pt x="28" y="19"/>
                      <a:pt x="28" y="18"/>
                      <a:pt x="29" y="17"/>
                    </a:cubicBezTo>
                    <a:cubicBezTo>
                      <a:pt x="29" y="16"/>
                      <a:pt x="28" y="15"/>
                      <a:pt x="28" y="15"/>
                    </a:cubicBezTo>
                    <a:cubicBezTo>
                      <a:pt x="27" y="15"/>
                      <a:pt x="26" y="14"/>
                      <a:pt x="26" y="13"/>
                    </a:cubicBezTo>
                    <a:cubicBezTo>
                      <a:pt x="26" y="13"/>
                      <a:pt x="27" y="12"/>
                      <a:pt x="27" y="12"/>
                    </a:cubicBezTo>
                    <a:cubicBezTo>
                      <a:pt x="28" y="12"/>
                      <a:pt x="28" y="11"/>
                      <a:pt x="28" y="10"/>
                    </a:cubicBezTo>
                    <a:cubicBezTo>
                      <a:pt x="28" y="9"/>
                      <a:pt x="27" y="8"/>
                      <a:pt x="26" y="8"/>
                    </a:cubicBezTo>
                    <a:cubicBezTo>
                      <a:pt x="26" y="9"/>
                      <a:pt x="24" y="8"/>
                      <a:pt x="24" y="7"/>
                    </a:cubicBezTo>
                    <a:cubicBezTo>
                      <a:pt x="24" y="7"/>
                      <a:pt x="24" y="6"/>
                      <a:pt x="25" y="6"/>
                    </a:cubicBezTo>
                    <a:cubicBezTo>
                      <a:pt x="25" y="5"/>
                      <a:pt x="25" y="4"/>
                      <a:pt x="24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1" y="4"/>
                      <a:pt x="20" y="4"/>
                      <a:pt x="19" y="3"/>
                    </a:cubicBezTo>
                    <a:cubicBezTo>
                      <a:pt x="19" y="3"/>
                      <a:pt x="19" y="2"/>
                      <a:pt x="19" y="2"/>
                    </a:cubicBezTo>
                    <a:cubicBezTo>
                      <a:pt x="19" y="1"/>
                      <a:pt x="18" y="0"/>
                      <a:pt x="17" y="0"/>
                    </a:cubicBezTo>
                    <a:cubicBezTo>
                      <a:pt x="16" y="0"/>
                      <a:pt x="15" y="0"/>
                      <a:pt x="15" y="1"/>
                    </a:cubicBezTo>
                    <a:cubicBezTo>
                      <a:pt x="15" y="2"/>
                      <a:pt x="14" y="2"/>
                      <a:pt x="13" y="2"/>
                    </a:cubicBezTo>
                    <a:cubicBezTo>
                      <a:pt x="13" y="2"/>
                      <a:pt x="12" y="2"/>
                      <a:pt x="12" y="1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9" y="1"/>
                      <a:pt x="8" y="2"/>
                      <a:pt x="9" y="2"/>
                    </a:cubicBezTo>
                    <a:cubicBezTo>
                      <a:pt x="9" y="3"/>
                      <a:pt x="8" y="4"/>
                      <a:pt x="8" y="4"/>
                    </a:cubicBezTo>
                    <a:cubicBezTo>
                      <a:pt x="7" y="5"/>
                      <a:pt x="7" y="4"/>
                      <a:pt x="6" y="4"/>
                    </a:cubicBezTo>
                    <a:cubicBezTo>
                      <a:pt x="5" y="3"/>
                      <a:pt x="4" y="4"/>
                      <a:pt x="4" y="4"/>
                    </a:cubicBezTo>
                    <a:cubicBezTo>
                      <a:pt x="3" y="5"/>
                      <a:pt x="3" y="6"/>
                      <a:pt x="3" y="7"/>
                    </a:cubicBezTo>
                    <a:close/>
                    <a:moveTo>
                      <a:pt x="12" y="6"/>
                    </a:moveTo>
                    <a:cubicBezTo>
                      <a:pt x="16" y="5"/>
                      <a:pt x="21" y="7"/>
                      <a:pt x="22" y="12"/>
                    </a:cubicBezTo>
                    <a:cubicBezTo>
                      <a:pt x="24" y="16"/>
                      <a:pt x="21" y="21"/>
                      <a:pt x="17" y="22"/>
                    </a:cubicBezTo>
                    <a:cubicBezTo>
                      <a:pt x="13" y="23"/>
                      <a:pt x="8" y="21"/>
                      <a:pt x="6" y="17"/>
                    </a:cubicBezTo>
                    <a:cubicBezTo>
                      <a:pt x="5" y="12"/>
                      <a:pt x="7" y="8"/>
                      <a:pt x="12" y="6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228" name="组合 227"/>
          <p:cNvGrpSpPr/>
          <p:nvPr/>
        </p:nvGrpSpPr>
        <p:grpSpPr>
          <a:xfrm>
            <a:off x="6544688" y="5214147"/>
            <a:ext cx="663125" cy="663125"/>
            <a:chOff x="8125599" y="1434035"/>
            <a:chExt cx="2036802" cy="2036802"/>
          </a:xfrm>
        </p:grpSpPr>
        <p:sp>
          <p:nvSpPr>
            <p:cNvPr id="229" name="椭圆 228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Freeform 9"/>
            <p:cNvSpPr>
              <a:spLocks noEditPoints="1"/>
            </p:cNvSpPr>
            <p:nvPr/>
          </p:nvSpPr>
          <p:spPr bwMode="auto">
            <a:xfrm rot="19469485">
              <a:off x="8577909" y="1818269"/>
              <a:ext cx="1162163" cy="1238355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7393731" y="5214147"/>
            <a:ext cx="663125" cy="663125"/>
            <a:chOff x="8125599" y="1434035"/>
            <a:chExt cx="2036802" cy="2036802"/>
          </a:xfrm>
        </p:grpSpPr>
        <p:sp>
          <p:nvSpPr>
            <p:cNvPr id="232" name="椭圆 231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Freeform 206"/>
            <p:cNvSpPr>
              <a:spLocks noChangeAspect="1" noEditPoints="1"/>
            </p:cNvSpPr>
            <p:nvPr/>
          </p:nvSpPr>
          <p:spPr bwMode="auto">
            <a:xfrm>
              <a:off x="8691164" y="1871942"/>
              <a:ext cx="935653" cy="1131009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7" name="矩形 176"/>
          <p:cNvSpPr/>
          <p:nvPr/>
        </p:nvSpPr>
        <p:spPr>
          <a:xfrm>
            <a:off x="0" y="1785147"/>
            <a:ext cx="12218267" cy="28083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0" y="1929163"/>
            <a:ext cx="12218267" cy="32129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TextBox 7"/>
          <p:cNvSpPr>
            <a:spLocks noChangeArrowheads="1"/>
          </p:cNvSpPr>
          <p:nvPr/>
        </p:nvSpPr>
        <p:spPr bwMode="auto">
          <a:xfrm>
            <a:off x="1610360" y="2925445"/>
            <a:ext cx="8422640" cy="923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管道巡检</a:t>
            </a:r>
            <a:r>
              <a:rPr lang="zh-CN" altLang="en-US" sz="6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机器人立项</a:t>
            </a:r>
            <a:r>
              <a:rPr lang="zh-CN" altLang="en-US" sz="6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答辩</a:t>
            </a:r>
            <a:endParaRPr lang="zh-CN" altLang="en-US" sz="60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4" name="矩形 3"/>
          <p:cNvSpPr>
            <a:spLocks noChangeArrowheads="1"/>
          </p:cNvSpPr>
          <p:nvPr/>
        </p:nvSpPr>
        <p:spPr bwMode="auto">
          <a:xfrm>
            <a:off x="8473719" y="4436535"/>
            <a:ext cx="2898140" cy="313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答辩人：林沐阳</a:t>
            </a:r>
            <a:r>
              <a:rPr lang="en-US" altLang="zh-CN" sz="16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16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姚锦涛</a:t>
            </a:r>
            <a:r>
              <a:rPr lang="en-US" altLang="zh-CN" sz="16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16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郑涵</a:t>
            </a:r>
            <a:r>
              <a:rPr lang="zh-CN" altLang="en-US" sz="16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意</a:t>
            </a:r>
            <a:endParaRPr lang="zh-CN" altLang="en-US" sz="16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4980968" y="797765"/>
            <a:ext cx="1895282" cy="189528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476" y="994916"/>
            <a:ext cx="1498071" cy="166660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20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17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4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2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5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1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33" dur="75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34" dur="75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6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38" dur="75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39" dur="75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1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43" dur="75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44" dur="75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46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48" dur="75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49" dur="75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1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53" dur="75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54" dur="75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55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6"/>
                    </p:tgtEl>
                  </p:cMediaNode>
                </p:audio>
              </p:childTnLst>
            </p:cTn>
          </p:par>
        </p:tnLst>
        <p:bldLst>
          <p:bldP spid="174" grpId="0"/>
          <p:bldP spid="177" grpId="0" animBg="1"/>
          <p:bldP spid="178" grpId="0" animBg="1"/>
          <p:bldP spid="212" grpId="0"/>
          <p:bldP spid="21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20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17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24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2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9" dur="5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1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1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4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1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55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6"/>
                    </p:tgtEl>
                  </p:cMediaNode>
                </p:audio>
              </p:childTnLst>
            </p:cTn>
          </p:par>
        </p:tnLst>
        <p:bldLst>
          <p:bldP spid="174" grpId="0"/>
          <p:bldP spid="177" grpId="0" animBg="1"/>
          <p:bldP spid="178" grpId="0" animBg="1"/>
          <p:bldP spid="212" grpId="0"/>
          <p:bldP spid="214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8267" cy="6858000"/>
          </a:xfrm>
          <a:prstGeom prst="rect">
            <a:avLst/>
          </a:prstGeom>
        </p:spPr>
      </p:pic>
      <p:sp>
        <p:nvSpPr>
          <p:cNvPr id="55" name="矩形 5"/>
          <p:cNvSpPr/>
          <p:nvPr/>
        </p:nvSpPr>
        <p:spPr>
          <a:xfrm>
            <a:off x="23644" y="2564765"/>
            <a:ext cx="12217483" cy="395359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  <a:effectLst>
            <a:outerShdw blurRad="114300" dist="1143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Freeform 5"/>
          <p:cNvSpPr/>
          <p:nvPr/>
        </p:nvSpPr>
        <p:spPr bwMode="auto">
          <a:xfrm>
            <a:off x="5199659" y="1772816"/>
            <a:ext cx="1819732" cy="164069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文本框 12"/>
          <p:cNvSpPr txBox="1"/>
          <p:nvPr/>
        </p:nvSpPr>
        <p:spPr>
          <a:xfrm>
            <a:off x="3907386" y="3587621"/>
            <a:ext cx="44500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00"/>
              </a:spcBef>
              <a:defRPr/>
            </a:pPr>
            <a:r>
              <a:rPr lang="zh-CN" altLang="en-US" sz="48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技术及研究基础</a:t>
            </a:r>
            <a:endParaRPr lang="zh-CN" altLang="en-US" sz="4800" b="1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48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 Technology</a:t>
            </a:r>
            <a:endParaRPr lang="zh-CN" altLang="zh-CN" sz="28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9" name="组合 38"/>
          <p:cNvGrpSpPr>
            <a:grpSpLocks noChangeAspect="1"/>
          </p:cNvGrpSpPr>
          <p:nvPr/>
        </p:nvGrpSpPr>
        <p:grpSpPr>
          <a:xfrm>
            <a:off x="5568207" y="2132856"/>
            <a:ext cx="1128001" cy="967612"/>
            <a:chOff x="5084763" y="971548"/>
            <a:chExt cx="323865" cy="277813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0" name="Freeform 301"/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1" name="Freeform 302"/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2" name="Freeform 303"/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bldLvl="0" animBg="1"/>
      <p:bldP spid="58" grpId="0"/>
      <p:bldP spid="4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技术及研究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1"/>
          <p:cNvSpPr/>
          <p:nvPr/>
        </p:nvSpPr>
        <p:spPr bwMode="auto">
          <a:xfrm>
            <a:off x="372951" y="174849"/>
            <a:ext cx="360040" cy="36004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633" y="6453336"/>
            <a:ext cx="1303510" cy="37082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59130" y="760730"/>
            <a:ext cx="10434955" cy="57543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/>
            <a:r>
              <a:rPr lang="zh-CN" altLang="en-US" sz="2800"/>
              <a:t>为实现水下机器人的巡检功能，我们拟采用如下材料和技术：</a:t>
            </a:r>
            <a:endParaRPr lang="zh-CN" altLang="en-US" sz="2800"/>
          </a:p>
          <a:p>
            <a:pPr indent="304800"/>
            <a:r>
              <a:rPr lang="zh-CN" altLang="en-US" sz="2800"/>
              <a:t>主控板：stm</a:t>
            </a:r>
            <a:r>
              <a:rPr lang="en-US" altLang="zh-CN" sz="2800"/>
              <a:t>32</a:t>
            </a:r>
            <a:r>
              <a:rPr lang="zh-CN" altLang="en-US" sz="2800"/>
              <a:t>最小系统板</a:t>
            </a:r>
            <a:endParaRPr lang="zh-CN" altLang="en-US" sz="2800"/>
          </a:p>
          <a:p>
            <a:pPr indent="304800"/>
            <a:r>
              <a:rPr lang="zh-CN" altLang="en-US" sz="2800"/>
              <a:t>防水仓：3d打印</a:t>
            </a:r>
            <a:endParaRPr lang="zh-CN" altLang="en-US" sz="2800"/>
          </a:p>
          <a:p>
            <a:pPr indent="304800"/>
            <a:r>
              <a:rPr lang="zh-CN" altLang="en-US" sz="2800"/>
              <a:t>通信协议：UDP协议</a:t>
            </a:r>
            <a:endParaRPr lang="zh-CN" altLang="en-US" sz="2800"/>
          </a:p>
          <a:p>
            <a:pPr indent="304800"/>
            <a:r>
              <a:rPr lang="zh-CN" altLang="en-US" sz="2800"/>
              <a:t>电调：新西达</a:t>
            </a:r>
            <a:r>
              <a:rPr lang="en-US" altLang="zh-CN" sz="2800"/>
              <a:t>30A</a:t>
            </a:r>
            <a:r>
              <a:rPr lang="zh-CN" altLang="en-US" sz="2800"/>
              <a:t>电调</a:t>
            </a:r>
            <a:endParaRPr lang="zh-CN" altLang="en-US" sz="2800"/>
          </a:p>
          <a:p>
            <a:pPr indent="304800"/>
            <a:r>
              <a:rPr lang="zh-CN" altLang="en-US" sz="2800"/>
              <a:t>电机：无刷电机</a:t>
            </a:r>
            <a:endParaRPr lang="zh-CN" altLang="en-US" sz="2800"/>
          </a:p>
          <a:p>
            <a:pPr indent="304800"/>
            <a:r>
              <a:rPr lang="zh-CN" altLang="en-US" sz="2800"/>
              <a:t>陀螺仪：</a:t>
            </a:r>
            <a:r>
              <a:rPr lang="en-US" altLang="zh-CN" sz="2800"/>
              <a:t>MPU6050</a:t>
            </a:r>
            <a:endParaRPr lang="zh-CN" altLang="en-US" sz="2800"/>
          </a:p>
          <a:p>
            <a:pPr indent="304800"/>
            <a:r>
              <a:rPr lang="zh-CN" altLang="en-US" sz="2800"/>
              <a:t>摄像头：openmv板载摄像头</a:t>
            </a:r>
            <a:endParaRPr lang="zh-CN" altLang="en-US" sz="2800"/>
          </a:p>
          <a:p>
            <a:pPr indent="304800"/>
            <a:r>
              <a:rPr lang="zh-CN" altLang="en-US" sz="2800"/>
              <a:t>通信模块：</a:t>
            </a:r>
            <a:r>
              <a:rPr lang="en-US" altLang="zh-CN" sz="2800"/>
              <a:t>ESP32</a:t>
            </a:r>
            <a:r>
              <a:rPr lang="zh-CN" altLang="en-US" sz="2800"/>
              <a:t>模块</a:t>
            </a:r>
            <a:endParaRPr lang="zh-CN" altLang="en-US" sz="2800"/>
          </a:p>
          <a:p>
            <a:pPr indent="304800"/>
            <a:r>
              <a:rPr lang="zh-CN" altLang="en-US" sz="2800"/>
              <a:t>电源：</a:t>
            </a:r>
            <a:r>
              <a:rPr lang="en-US" altLang="zh-CN" sz="2800"/>
              <a:t>T</a:t>
            </a:r>
            <a:r>
              <a:rPr lang="zh-CN" altLang="en-US" sz="2800"/>
              <a:t>attu无人机锂电池</a:t>
            </a:r>
            <a:endParaRPr lang="zh-CN" altLang="en-US" sz="2800"/>
          </a:p>
          <a:p>
            <a:pPr indent="304800"/>
            <a:r>
              <a:rPr lang="zh-CN" altLang="en-US" sz="2800"/>
              <a:t>机械臂：</a:t>
            </a:r>
            <a:r>
              <a:rPr lang="en-US" altLang="zh-CN" sz="2800"/>
              <a:t>sg90</a:t>
            </a:r>
            <a:r>
              <a:rPr lang="zh-CN" altLang="en-US" sz="2800"/>
              <a:t>舵机制作                                                  </a:t>
            </a:r>
            <a:r>
              <a:rPr lang="zh-CN" altLang="en-US" sz="3200"/>
              <a:t> 概念图</a:t>
            </a:r>
            <a:endParaRPr lang="zh-CN" altLang="en-US" sz="3200"/>
          </a:p>
          <a:p>
            <a:pPr indent="304800"/>
            <a:r>
              <a:rPr lang="zh-CN" altLang="en-US" sz="2800"/>
              <a:t>探照灯：</a:t>
            </a:r>
            <a:r>
              <a:rPr lang="en-US" altLang="zh-CN" sz="2800"/>
              <a:t>LED</a:t>
            </a:r>
            <a:endParaRPr lang="zh-CN" altLang="en-US" sz="2800"/>
          </a:p>
          <a:p>
            <a:pPr indent="304800"/>
            <a:endParaRPr lang="zh-CN" altLang="en-US" sz="2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l="2081" t="-290" r="11603" b="290"/>
          <a:stretch>
            <a:fillRect/>
          </a:stretch>
        </p:blipFill>
        <p:spPr>
          <a:xfrm>
            <a:off x="6177280" y="1590040"/>
            <a:ext cx="5715635" cy="328422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9840" y="1124585"/>
            <a:ext cx="4133215" cy="221234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2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技术及研究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1"/>
          <p:cNvSpPr/>
          <p:nvPr/>
        </p:nvSpPr>
        <p:spPr bwMode="auto">
          <a:xfrm>
            <a:off x="372951" y="174849"/>
            <a:ext cx="360040" cy="36004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633" y="6453336"/>
            <a:ext cx="1303510" cy="37082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01980" y="701040"/>
            <a:ext cx="6812280" cy="60007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 algn="l"/>
            <a:r>
              <a:rPr lang="zh-CN" altLang="en-US" sz="3200">
                <a:sym typeface="+mn-ea"/>
              </a:rPr>
              <a:t>技术实现路线：</a:t>
            </a:r>
            <a:endParaRPr lang="zh-CN" altLang="en-US" sz="3200">
              <a:sym typeface="+mn-ea"/>
            </a:endParaRPr>
          </a:p>
          <a:p>
            <a:pPr indent="304800" algn="l"/>
            <a:r>
              <a:rPr lang="zh-CN" altLang="en-US" sz="3200">
                <a:sym typeface="+mn-ea"/>
              </a:rPr>
              <a:t>   水下机器人包含</a:t>
            </a:r>
            <a:r>
              <a:rPr lang="en-US" altLang="zh-CN" sz="3200">
                <a:sym typeface="+mn-ea"/>
              </a:rPr>
              <a:t>6</a:t>
            </a:r>
            <a:r>
              <a:rPr lang="zh-CN" altLang="en-US" sz="3200">
                <a:sym typeface="+mn-ea"/>
              </a:rPr>
              <a:t>个无刷电机，</a:t>
            </a:r>
            <a:r>
              <a:rPr lang="en-US" altLang="zh-CN" sz="3200">
                <a:sym typeface="+mn-ea"/>
              </a:rPr>
              <a:t>2</a:t>
            </a:r>
            <a:r>
              <a:rPr lang="zh-CN" altLang="en-US" sz="3200">
                <a:sym typeface="+mn-ea"/>
              </a:rPr>
              <a:t>个用来控制机器人的前进及前进方向，另外</a:t>
            </a:r>
            <a:r>
              <a:rPr lang="en-US" altLang="zh-CN" sz="3200">
                <a:sym typeface="+mn-ea"/>
              </a:rPr>
              <a:t>4</a:t>
            </a:r>
            <a:r>
              <a:rPr lang="zh-CN" altLang="en-US" sz="3200">
                <a:sym typeface="+mn-ea"/>
              </a:rPr>
              <a:t>个用来控制机器人的下潜。</a:t>
            </a:r>
            <a:endParaRPr lang="zh-CN" altLang="en-US" sz="3200"/>
          </a:p>
          <a:p>
            <a:pPr indent="304800" algn="l"/>
            <a:r>
              <a:rPr lang="zh-CN" altLang="en-US" sz="3200">
                <a:sym typeface="+mn-ea"/>
              </a:rPr>
              <a:t>   运动过程中，陀螺仪监测机器人的悬浮姿态，并通过微调</a:t>
            </a:r>
            <a:r>
              <a:rPr lang="en-US" altLang="zh-CN" sz="3200">
                <a:sym typeface="+mn-ea"/>
              </a:rPr>
              <a:t>4</a:t>
            </a:r>
            <a:r>
              <a:rPr lang="zh-CN" altLang="en-US" sz="3200">
                <a:sym typeface="+mn-ea"/>
              </a:rPr>
              <a:t>个悬浮电机来维持平衡。</a:t>
            </a:r>
            <a:endParaRPr lang="zh-CN" altLang="en-US" sz="3200"/>
          </a:p>
          <a:p>
            <a:pPr indent="304800" algn="l"/>
            <a:r>
              <a:rPr lang="zh-CN" altLang="en-US" sz="3200">
                <a:sym typeface="+mn-ea"/>
              </a:rPr>
              <a:t>  当板载摄像头监测到管道时，通过</a:t>
            </a:r>
            <a:r>
              <a:rPr lang="en-US" altLang="zh-CN" sz="3200">
                <a:sym typeface="+mn-ea"/>
              </a:rPr>
              <a:t>openmv</a:t>
            </a:r>
            <a:r>
              <a:rPr lang="zh-CN" altLang="en-US" sz="3200">
                <a:sym typeface="+mn-ea"/>
              </a:rPr>
              <a:t>内置算法进行寻迹及附着物的检测，并通过串口将识别到的信息发送给主控单片机</a:t>
            </a:r>
            <a:r>
              <a:rPr lang="en-US" altLang="zh-CN" sz="3200">
                <a:sym typeface="+mn-ea"/>
              </a:rPr>
              <a:t>stm32</a:t>
            </a:r>
            <a:r>
              <a:rPr lang="zh-CN" altLang="en-US" sz="3200">
                <a:sym typeface="+mn-ea"/>
              </a:rPr>
              <a:t>，主控单片机与其通信完成姿态控制和机械臂控制；</a:t>
            </a:r>
            <a:endParaRPr lang="zh-CN" altLang="en-US" sz="32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7540" y="3573145"/>
            <a:ext cx="2787650" cy="259905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1"/>
          <p:cNvSpPr/>
          <p:nvPr/>
        </p:nvSpPr>
        <p:spPr bwMode="auto">
          <a:xfrm>
            <a:off x="372951" y="174849"/>
            <a:ext cx="360040" cy="36004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633" y="6453336"/>
            <a:ext cx="1303510" cy="37082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96595" y="692785"/>
            <a:ext cx="5443220" cy="5507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 algn="l"/>
            <a:r>
              <a:rPr lang="zh-CN" altLang="en-US" sz="3200">
                <a:sym typeface="+mn-ea"/>
              </a:rPr>
              <a:t>通过</a:t>
            </a:r>
            <a:r>
              <a:rPr lang="en-US" altLang="zh-CN" sz="3200">
                <a:sym typeface="+mn-ea"/>
              </a:rPr>
              <a:t>ESP32</a:t>
            </a:r>
            <a:r>
              <a:rPr lang="zh-CN" altLang="en-US" sz="3200">
                <a:sym typeface="+mn-ea"/>
              </a:rPr>
              <a:t>实现物联网</a:t>
            </a:r>
            <a:r>
              <a:rPr lang="zh-CN" altLang="en-US" sz="3200">
                <a:sym typeface="+mn-ea"/>
              </a:rPr>
              <a:t>功能，</a:t>
            </a:r>
            <a:endParaRPr lang="zh-CN" altLang="en-US" sz="3200">
              <a:sym typeface="+mn-ea"/>
            </a:endParaRPr>
          </a:p>
          <a:p>
            <a:pPr indent="304800" algn="l"/>
            <a:r>
              <a:rPr lang="en-US" altLang="zh-CN" sz="3200">
                <a:sym typeface="+mn-ea"/>
              </a:rPr>
              <a:t> Openmv</a:t>
            </a:r>
            <a:r>
              <a:rPr lang="zh-CN" altLang="en-US" sz="3200">
                <a:sym typeface="+mn-ea"/>
              </a:rPr>
              <a:t>模块通过串口将图像信息发送给ESP32，ESP32通过UDP协议将图片信息传输给上位机（电脑），以便观察记录巡检情况和</a:t>
            </a:r>
            <a:r>
              <a:rPr lang="zh-CN" altLang="en-US" sz="3200">
                <a:sym typeface="+mn-ea"/>
              </a:rPr>
              <a:t>调试；</a:t>
            </a:r>
            <a:endParaRPr lang="zh-CN" altLang="en-US" sz="3200">
              <a:sym typeface="+mn-ea"/>
            </a:endParaRPr>
          </a:p>
          <a:p>
            <a:pPr indent="304800" algn="l"/>
            <a:r>
              <a:rPr lang="zh-CN" altLang="en-US" sz="3200">
                <a:sym typeface="+mn-ea"/>
              </a:rPr>
              <a:t>当检测到附着物时，通过移动水下机器人将摄像头中心对准附着物，并用LED指示灯进行指示，并伸出机械臂，铲除附着物；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560" y="1628775"/>
            <a:ext cx="4874895" cy="366331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8267" cy="6858000"/>
          </a:xfrm>
          <a:prstGeom prst="rect">
            <a:avLst/>
          </a:prstGeom>
        </p:spPr>
      </p:pic>
      <p:sp>
        <p:nvSpPr>
          <p:cNvPr id="55" name="矩形 5"/>
          <p:cNvSpPr/>
          <p:nvPr/>
        </p:nvSpPr>
        <p:spPr>
          <a:xfrm>
            <a:off x="784" y="2571750"/>
            <a:ext cx="12217483" cy="395359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  <a:effectLst>
            <a:outerShdw blurRad="114300" dist="1143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Freeform 5"/>
          <p:cNvSpPr/>
          <p:nvPr/>
        </p:nvSpPr>
        <p:spPr bwMode="auto">
          <a:xfrm>
            <a:off x="5199659" y="1772816"/>
            <a:ext cx="1819732" cy="164069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文本框 12"/>
          <p:cNvSpPr txBox="1"/>
          <p:nvPr/>
        </p:nvSpPr>
        <p:spPr>
          <a:xfrm>
            <a:off x="4821786" y="3573016"/>
            <a:ext cx="26212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00"/>
              </a:spcBef>
              <a:defRPr/>
            </a:pPr>
            <a:r>
              <a:rPr lang="zh-CN" altLang="en-US" sz="48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拓展提升</a:t>
            </a:r>
            <a:endParaRPr lang="en-US" altLang="zh-CN" sz="4800" b="1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48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Upgrade</a:t>
            </a:r>
            <a:endParaRPr lang="zh-CN" altLang="zh-CN" sz="28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Freeform 9"/>
          <p:cNvSpPr>
            <a:spLocks noEditPoints="1"/>
          </p:cNvSpPr>
          <p:nvPr/>
        </p:nvSpPr>
        <p:spPr bwMode="auto">
          <a:xfrm rot="19469485">
            <a:off x="5602658" y="2053066"/>
            <a:ext cx="1013732" cy="1080193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bldLvl="0" animBg="1"/>
      <p:bldP spid="58" grpId="0"/>
      <p:bldP spid="43" grpId="0" bldLvl="0" animBg="1"/>
      <p:bldP spid="5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拓展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1"/>
          <p:cNvSpPr/>
          <p:nvPr/>
        </p:nvSpPr>
        <p:spPr bwMode="auto">
          <a:xfrm>
            <a:off x="372951" y="174849"/>
            <a:ext cx="360040" cy="36004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633" y="6453336"/>
            <a:ext cx="1303510" cy="37082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97230" y="692785"/>
            <a:ext cx="936307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 algn="l"/>
            <a:r>
              <a:rPr lang="zh-CN" altLang="en-US" sz="3200">
                <a:sym typeface="+mn-ea"/>
              </a:rPr>
              <a:t>我们希望能够通过本次项目促进水下机器人的智能化发展，建设一个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搭载多模块</a:t>
            </a:r>
            <a:r>
              <a:rPr lang="zh-CN" altLang="en-US" sz="3200">
                <a:sym typeface="+mn-ea"/>
              </a:rPr>
              <a:t>，实现多种功能的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智能水下机器人平台</a:t>
            </a:r>
            <a:r>
              <a:rPr lang="zh-CN" altLang="en-US" sz="3200">
                <a:sym typeface="+mn-ea"/>
              </a:rPr>
              <a:t>；</a:t>
            </a:r>
            <a:endParaRPr lang="zh-CN" altLang="en-US" sz="32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335" y="1700530"/>
            <a:ext cx="7258685" cy="46189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rcRect l="2081" t="-290" r="11603" b="290"/>
          <a:stretch>
            <a:fillRect/>
          </a:stretch>
        </p:blipFill>
        <p:spPr>
          <a:xfrm>
            <a:off x="480695" y="3068955"/>
            <a:ext cx="3716655" cy="213550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8267" cy="6858000"/>
          </a:xfrm>
          <a:prstGeom prst="rect">
            <a:avLst/>
          </a:prstGeom>
        </p:spPr>
      </p:pic>
      <p:sp>
        <p:nvSpPr>
          <p:cNvPr id="55" name="矩形 5"/>
          <p:cNvSpPr/>
          <p:nvPr/>
        </p:nvSpPr>
        <p:spPr>
          <a:xfrm>
            <a:off x="-23346" y="2619375"/>
            <a:ext cx="12217483" cy="395359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  <a:effectLst>
            <a:outerShdw blurRad="114300" dist="1143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Freeform 5"/>
          <p:cNvSpPr/>
          <p:nvPr/>
        </p:nvSpPr>
        <p:spPr bwMode="auto">
          <a:xfrm>
            <a:off x="5199659" y="1772816"/>
            <a:ext cx="1819732" cy="164069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文本框 12"/>
          <p:cNvSpPr txBox="1"/>
          <p:nvPr/>
        </p:nvSpPr>
        <p:spPr>
          <a:xfrm>
            <a:off x="4804324" y="3573016"/>
            <a:ext cx="2656205" cy="19996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48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商业价值</a:t>
            </a:r>
            <a:endParaRPr lang="en-US" altLang="zh-CN" sz="4800" b="1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  <a:defRPr/>
            </a:pPr>
            <a:r>
              <a:rPr lang="en-US" altLang="zh-CN" sz="48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Business</a:t>
            </a:r>
            <a:endParaRPr lang="zh-CN" altLang="zh-CN" sz="48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endParaRPr lang="zh-CN" altLang="zh-CN" sz="28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60" name="组合 59"/>
          <p:cNvGrpSpPr/>
          <p:nvPr/>
        </p:nvGrpSpPr>
        <p:grpSpPr>
          <a:xfrm>
            <a:off x="4948944" y="4941168"/>
            <a:ext cx="1436675" cy="215265"/>
            <a:chOff x="4369395" y="3284984"/>
            <a:chExt cx="1436675" cy="215265"/>
          </a:xfrm>
        </p:grpSpPr>
        <p:sp>
          <p:nvSpPr>
            <p:cNvPr id="61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目标</a:t>
              </a:r>
              <a:r>
                <a:rPr lang="zh-CN" altLang="en-US" sz="14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</a:t>
              </a:r>
              <a:endParaRPr lang="zh-CN" alt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63" name="椭圆 6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64" name="等腰三角形 6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4945459" y="5229780"/>
            <a:ext cx="1436675" cy="215265"/>
            <a:chOff x="4369395" y="3284984"/>
            <a:chExt cx="1436675" cy="215265"/>
          </a:xfrm>
        </p:grpSpPr>
        <p:sp>
          <p:nvSpPr>
            <p:cNvPr id="76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解决问题</a:t>
              </a:r>
              <a:endParaRPr lang="zh-CN" alt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78" name="椭圆 7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79" name="等腰三角形 7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</p:grpSp>
      <p:grpSp>
        <p:nvGrpSpPr>
          <p:cNvPr id="39" name="组合 38"/>
          <p:cNvGrpSpPr>
            <a:grpSpLocks noChangeAspect="1"/>
          </p:cNvGrpSpPr>
          <p:nvPr/>
        </p:nvGrpSpPr>
        <p:grpSpPr>
          <a:xfrm>
            <a:off x="5568207" y="2132856"/>
            <a:ext cx="1128001" cy="967612"/>
            <a:chOff x="5084763" y="971548"/>
            <a:chExt cx="323865" cy="277813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0" name="Freeform 301"/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1" name="Freeform 302"/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2" name="Freeform 303"/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bldLvl="0" animBg="1"/>
      <p:bldP spid="58" grpId="0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商业价值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1"/>
          <p:cNvSpPr/>
          <p:nvPr/>
        </p:nvSpPr>
        <p:spPr bwMode="auto">
          <a:xfrm>
            <a:off x="372951" y="174849"/>
            <a:ext cx="360040" cy="36004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633" y="6453336"/>
            <a:ext cx="1303510" cy="37082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84885" y="764540"/>
            <a:ext cx="9774555" cy="495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28600" indent="-228600"/>
            <a:r>
              <a:rPr lang="en-US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</a:t>
            </a:r>
            <a:r>
              <a:rPr lang="en-US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1. </a:t>
            </a:r>
            <a:r>
              <a:rPr lang="zh-CN" sz="2800" b="1">
                <a:ea typeface="宋体" panose="02010600030101010101" pitchFamily="2" charset="-122"/>
                <a:sym typeface="+mn-ea"/>
              </a:rPr>
              <a:t>目标用户</a:t>
            </a:r>
            <a:r>
              <a:rPr lang="zh-CN" sz="2800">
                <a:ea typeface="宋体" panose="02010600030101010101" pitchFamily="2" charset="-122"/>
                <a:sym typeface="+mn-ea"/>
              </a:rPr>
              <a:t>：</a:t>
            </a:r>
            <a:endParaRPr lang="zh-CN" sz="2800" b="0">
              <a:ea typeface="宋体" panose="02010600030101010101" pitchFamily="2" charset="-122"/>
            </a:endParaRPr>
          </a:p>
          <a:p>
            <a:pPr marL="228600" indent="-228600"/>
            <a:r>
              <a:rPr lang="en-US" altLang="zh-CN" sz="2800"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需要进行水下管道巡检作业或者水下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作业的企业用户</a:t>
            </a:r>
            <a:endParaRPr lang="zh-CN" altLang="en-US" sz="2800">
              <a:ea typeface="宋体" panose="02010600030101010101" pitchFamily="2" charset="-122"/>
              <a:sym typeface="+mn-ea"/>
            </a:endParaRPr>
          </a:p>
          <a:p>
            <a:pPr marL="228600" indent="-228600"/>
            <a:endParaRPr lang="zh-CN" altLang="en-US">
              <a:ea typeface="宋体" panose="02010600030101010101" pitchFamily="2" charset="-122"/>
              <a:sym typeface="+mn-ea"/>
            </a:endParaRPr>
          </a:p>
          <a:p>
            <a:pPr marL="228600" indent="-228600"/>
            <a:endParaRPr lang="en-US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228600" indent="-228600"/>
            <a:r>
              <a:rPr lang="en-US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2. </a:t>
            </a: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解决问题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：</a:t>
            </a:r>
            <a:endParaRPr lang="zh-CN">
              <a:ea typeface="宋体" panose="02010600030101010101" pitchFamily="2" charset="-122"/>
              <a:sym typeface="+mn-ea"/>
            </a:endParaRPr>
          </a:p>
          <a:p>
            <a:pPr marL="228600" indent="-228600"/>
            <a:r>
              <a:rPr lang="en-US" altLang="zh-CN" sz="2800">
                <a:ea typeface="宋体" panose="02010600030101010101" pitchFamily="2" charset="-122"/>
                <a:sym typeface="+mn-ea"/>
              </a:rPr>
              <a:t>       </a:t>
            </a:r>
            <a:r>
              <a:rPr lang="zh-CN" sz="2800">
                <a:ea typeface="宋体" panose="02010600030101010101" pitchFamily="2" charset="-122"/>
                <a:sym typeface="+mn-ea"/>
              </a:rPr>
              <a:t>由于目前的人工智能技术不能满足水下机器人智能增长的需要，需要将人工智能引入到水下机器人中来，不完全依赖于机器的智能，更多地依赖传感器和</a:t>
            </a:r>
            <a:r>
              <a:rPr lang="zh-CN" sz="2800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人工智能</a:t>
            </a:r>
            <a:r>
              <a:rPr lang="zh-CN" sz="2800">
                <a:ea typeface="宋体" panose="02010600030101010101" pitchFamily="2" charset="-122"/>
                <a:sym typeface="+mn-ea"/>
              </a:rPr>
              <a:t>。</a:t>
            </a:r>
            <a:endParaRPr lang="zh-CN" sz="2800">
              <a:ea typeface="宋体" panose="02010600030101010101" pitchFamily="2" charset="-122"/>
              <a:sym typeface="+mn-ea"/>
            </a:endParaRPr>
          </a:p>
          <a:p>
            <a:pPr marL="228600" indent="-228600"/>
            <a:r>
              <a:rPr lang="en-US" altLang="zh-CN" sz="2800">
                <a:ea typeface="宋体" panose="02010600030101010101" pitchFamily="2" charset="-122"/>
                <a:sym typeface="+mn-ea"/>
              </a:rPr>
              <a:t>          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本项目特定指向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水下管道巡检作业，实现此作业的智能化，无人化；</a:t>
            </a:r>
            <a:endParaRPr lang="zh-CN" altLang="en-US" sz="2800">
              <a:ea typeface="宋体" panose="02010600030101010101" pitchFamily="2" charset="-122"/>
              <a:sym typeface="+mn-ea"/>
            </a:endParaRPr>
          </a:p>
          <a:p>
            <a:pPr marL="228600" indent="-228600"/>
            <a:r>
              <a:rPr lang="zh-CN" altLang="en-US" sz="2800">
                <a:ea typeface="宋体" panose="02010600030101010101" pitchFamily="2" charset="-122"/>
                <a:sym typeface="+mn-ea"/>
              </a:rPr>
              <a:t> </a:t>
            </a:r>
            <a:r>
              <a:rPr lang="en-US" altLang="zh-CN" sz="2800">
                <a:ea typeface="宋体" panose="02010600030101010101" pitchFamily="2" charset="-122"/>
                <a:sym typeface="+mn-ea"/>
              </a:rPr>
              <a:t>         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帮助企业降低员工的</a:t>
            </a:r>
            <a:r>
              <a:rPr lang="zh-CN" altLang="en-US" sz="2800" b="1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生命风险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并</a:t>
            </a:r>
            <a:r>
              <a:rPr lang="zh-CN" sz="2800">
                <a:ea typeface="宋体" panose="02010600030101010101" pitchFamily="2" charset="-122"/>
                <a:sym typeface="+mn-ea"/>
              </a:rPr>
              <a:t>降低水下管道的运行检测维护成本。</a:t>
            </a:r>
            <a:r>
              <a:rPr lang="zh-CN" altLang="en-US" sz="2800">
                <a:ea typeface="宋体" panose="02010600030101010101" pitchFamily="2" charset="-122"/>
                <a:sym typeface="+mn-ea"/>
              </a:rPr>
              <a:t>；</a:t>
            </a:r>
            <a:endParaRPr lang="zh-CN" altLang="en-US" sz="2800"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-23093" y="1917661"/>
            <a:ext cx="12241360" cy="312366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" y="2061677"/>
            <a:ext cx="12218266" cy="28083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-59922" y="1769388"/>
            <a:ext cx="12241359" cy="3601229"/>
          </a:xfrm>
          <a:prstGeom prst="rect">
            <a:avLst/>
          </a:prstGeom>
          <a:solidFill>
            <a:srgbClr val="202A36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TextBox 7"/>
          <p:cNvSpPr>
            <a:spLocks noChangeArrowheads="1"/>
          </p:cNvSpPr>
          <p:nvPr/>
        </p:nvSpPr>
        <p:spPr bwMode="auto">
          <a:xfrm>
            <a:off x="3361283" y="3062238"/>
            <a:ext cx="547197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>
                <a:solidFill>
                  <a:srgbClr val="31859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谢谢您的指导</a:t>
            </a:r>
            <a:endParaRPr lang="zh-CN" altLang="en-US" sz="6600" b="1" dirty="0">
              <a:solidFill>
                <a:srgbClr val="31859C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TextBox 7"/>
          <p:cNvSpPr>
            <a:spLocks noChangeArrowheads="1"/>
          </p:cNvSpPr>
          <p:nvPr/>
        </p:nvSpPr>
        <p:spPr bwMode="auto">
          <a:xfrm>
            <a:off x="3505299" y="2785819"/>
            <a:ext cx="51119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>
                <a:solidFill>
                  <a:srgbClr val="31859C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itchFamily="34" charset="-34"/>
                <a:sym typeface="微软雅黑" panose="020B0503020204020204" pitchFamily="34" charset="-122"/>
              </a:rPr>
              <a:t>THANK YOU FOR YOUR GUIDANCE.</a:t>
            </a:r>
            <a:endParaRPr lang="zh-CN" altLang="en-US" sz="2000" dirty="0">
              <a:solidFill>
                <a:srgbClr val="31859C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itchFamily="34" charset="-34"/>
              <a:sym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0" y="6741368"/>
            <a:ext cx="12195175" cy="11663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>
            <a:spLocks noChangeArrowheads="1"/>
          </p:cNvSpPr>
          <p:nvPr/>
        </p:nvSpPr>
        <p:spPr bwMode="auto">
          <a:xfrm>
            <a:off x="6025614" y="4562179"/>
            <a:ext cx="5111936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rgbClr val="31859C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itchFamily="34" charset="-34"/>
                <a:sym typeface="微软雅黑" panose="020B0503020204020204" pitchFamily="34" charset="-122"/>
              </a:rPr>
              <a:t>答辩人：林沐阳 姚锦涛 郑涵意</a:t>
            </a:r>
            <a:endParaRPr lang="zh-CN" altLang="en-US" sz="2000" dirty="0">
              <a:solidFill>
                <a:srgbClr val="31859C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itchFamily="34" charset="-34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2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8" presetClass="entr" presetSubtype="0" accel="5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9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背景音乐 - 纯音乐 - 你是爱 Ppt2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-2255341" y="-708992"/>
            <a:ext cx="609600" cy="609600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8267" cy="6858000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5377507" y="1115452"/>
            <a:ext cx="1476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Freeform 5"/>
          <p:cNvSpPr/>
          <p:nvPr/>
        </p:nvSpPr>
        <p:spPr bwMode="auto">
          <a:xfrm>
            <a:off x="4832905" y="0"/>
            <a:ext cx="2529366" cy="1070672"/>
          </a:xfrm>
          <a:custGeom>
            <a:avLst/>
            <a:gdLst/>
            <a:ahLst/>
            <a:cxnLst/>
            <a:rect l="l" t="t" r="r" b="b"/>
            <a:pathLst>
              <a:path w="1212931" h="513429">
                <a:moveTo>
                  <a:pt x="0" y="0"/>
                </a:moveTo>
                <a:lnTo>
                  <a:pt x="1212931" y="0"/>
                </a:lnTo>
                <a:cubicBezTo>
                  <a:pt x="1210875" y="8189"/>
                  <a:pt x="1207259" y="15721"/>
                  <a:pt x="1202896" y="22772"/>
                </a:cubicBezTo>
                <a:lnTo>
                  <a:pt x="956422" y="454561"/>
                </a:lnTo>
                <a:cubicBezTo>
                  <a:pt x="946115" y="471761"/>
                  <a:pt x="931774" y="486697"/>
                  <a:pt x="913401" y="497559"/>
                </a:cubicBezTo>
                <a:cubicBezTo>
                  <a:pt x="894131" y="508874"/>
                  <a:pt x="873069" y="513853"/>
                  <a:pt x="852006" y="513401"/>
                </a:cubicBezTo>
                <a:lnTo>
                  <a:pt x="358161" y="513401"/>
                </a:lnTo>
                <a:cubicBezTo>
                  <a:pt x="338443" y="513401"/>
                  <a:pt x="317829" y="508422"/>
                  <a:pt x="299456" y="497559"/>
                </a:cubicBezTo>
                <a:cubicBezTo>
                  <a:pt x="281082" y="486697"/>
                  <a:pt x="266294" y="471761"/>
                  <a:pt x="256435" y="454109"/>
                </a:cubicBezTo>
                <a:lnTo>
                  <a:pt x="8616" y="20509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1859C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5340497" y="260648"/>
            <a:ext cx="14814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44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Freeform 5"/>
          <p:cNvSpPr/>
          <p:nvPr/>
        </p:nvSpPr>
        <p:spPr bwMode="auto">
          <a:xfrm>
            <a:off x="1889261" y="2996952"/>
            <a:ext cx="1328006" cy="119734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5"/>
          <p:cNvSpPr/>
          <p:nvPr/>
        </p:nvSpPr>
        <p:spPr bwMode="auto">
          <a:xfrm>
            <a:off x="3682505" y="2996952"/>
            <a:ext cx="1328006" cy="119734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Freeform 5"/>
          <p:cNvSpPr/>
          <p:nvPr/>
        </p:nvSpPr>
        <p:spPr bwMode="auto">
          <a:xfrm>
            <a:off x="5457799" y="2996952"/>
            <a:ext cx="1328006" cy="119734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5"/>
          <p:cNvSpPr/>
          <p:nvPr/>
        </p:nvSpPr>
        <p:spPr bwMode="auto">
          <a:xfrm>
            <a:off x="7217853" y="2996952"/>
            <a:ext cx="1328006" cy="119734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5"/>
          <p:cNvSpPr/>
          <p:nvPr/>
        </p:nvSpPr>
        <p:spPr bwMode="auto">
          <a:xfrm>
            <a:off x="8946045" y="2996952"/>
            <a:ext cx="1328006" cy="119734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126"/>
          <p:cNvSpPr>
            <a:spLocks noChangeAspect="1" noEditPoints="1"/>
          </p:cNvSpPr>
          <p:nvPr/>
        </p:nvSpPr>
        <p:spPr bwMode="auto">
          <a:xfrm>
            <a:off x="2319973" y="3312537"/>
            <a:ext cx="452469" cy="566177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Freeform 261"/>
          <p:cNvSpPr/>
          <p:nvPr/>
        </p:nvSpPr>
        <p:spPr bwMode="auto">
          <a:xfrm>
            <a:off x="4036580" y="3345644"/>
            <a:ext cx="619856" cy="619856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</a:endParaRPr>
          </a:p>
        </p:txBody>
      </p:sp>
      <p:grpSp>
        <p:nvGrpSpPr>
          <p:cNvPr id="69" name="组合 68"/>
          <p:cNvGrpSpPr>
            <a:grpSpLocks noChangeAspect="1"/>
          </p:cNvGrpSpPr>
          <p:nvPr/>
        </p:nvGrpSpPr>
        <p:grpSpPr>
          <a:xfrm>
            <a:off x="5805530" y="3324324"/>
            <a:ext cx="632543" cy="542603"/>
            <a:chOff x="5084763" y="971548"/>
            <a:chExt cx="323865" cy="277813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70" name="Freeform 301"/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4495E"/>
                </a:solidFill>
              </a:endParaRPr>
            </a:p>
          </p:txBody>
        </p:sp>
        <p:sp>
          <p:nvSpPr>
            <p:cNvPr id="71" name="Freeform 302"/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4495E"/>
                </a:solidFill>
              </a:endParaRPr>
            </a:p>
          </p:txBody>
        </p:sp>
        <p:sp>
          <p:nvSpPr>
            <p:cNvPr id="72" name="Freeform 303"/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4495E"/>
                </a:solidFill>
              </a:endParaRPr>
            </a:p>
          </p:txBody>
        </p:sp>
      </p:grpSp>
      <p:sp>
        <p:nvSpPr>
          <p:cNvPr id="73" name="Freeform 9"/>
          <p:cNvSpPr>
            <a:spLocks noEditPoints="1"/>
          </p:cNvSpPr>
          <p:nvPr/>
        </p:nvSpPr>
        <p:spPr bwMode="auto">
          <a:xfrm rot="19469485">
            <a:off x="7569286" y="3263445"/>
            <a:ext cx="626398" cy="667465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</a:endParaRPr>
          </a:p>
        </p:txBody>
      </p:sp>
      <p:sp>
        <p:nvSpPr>
          <p:cNvPr id="74" name="Freeform 206"/>
          <p:cNvSpPr>
            <a:spLocks noChangeAspect="1" noEditPoints="1"/>
          </p:cNvSpPr>
          <p:nvPr/>
        </p:nvSpPr>
        <p:spPr bwMode="auto">
          <a:xfrm>
            <a:off x="9378078" y="3299323"/>
            <a:ext cx="463940" cy="560806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986667" y="4270669"/>
            <a:ext cx="1198880" cy="998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  <a:endParaRPr lang="en-US" altLang="zh-CN" sz="1600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20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项目背景</a:t>
            </a:r>
            <a:endParaRPr lang="zh-CN" altLang="en-US" sz="2000" b="1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14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Background</a:t>
            </a:r>
            <a:endParaRPr lang="zh-CN" altLang="zh-CN" sz="14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3740725" y="4301447"/>
            <a:ext cx="1198880" cy="998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  <a:endParaRPr lang="en-US" altLang="zh-CN" sz="1600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</a:t>
            </a:r>
            <a:r>
              <a:rPr lang="zh-CN" altLang="en-US" sz="20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功能</a:t>
            </a:r>
            <a:endParaRPr lang="zh-CN" altLang="en-US" sz="2000" b="1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14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</a:t>
            </a:r>
            <a:r>
              <a:rPr lang="en-US" altLang="zh-CN" sz="14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unction</a:t>
            </a:r>
            <a:endParaRPr lang="en-US" altLang="zh-CN" sz="14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5136466" y="4301447"/>
            <a:ext cx="1960880" cy="998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  <a:endParaRPr lang="en-US" altLang="zh-CN" sz="1600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技术及研究</a:t>
            </a:r>
            <a:r>
              <a:rPr lang="zh-CN" altLang="en-US" sz="20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基础</a:t>
            </a:r>
            <a:endParaRPr lang="zh-CN" altLang="en-US" sz="2000" b="1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14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T</a:t>
            </a:r>
            <a:r>
              <a:rPr lang="en-US" altLang="zh-CN" sz="14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echnology</a:t>
            </a:r>
            <a:endParaRPr lang="en-US" altLang="zh-CN" sz="14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7331230" y="4301447"/>
            <a:ext cx="1198880" cy="998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  <a:endParaRPr lang="en-US" altLang="zh-CN" sz="1600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拓展提升</a:t>
            </a:r>
            <a:endParaRPr lang="en-US" altLang="zh-CN" sz="2000" b="1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14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Upgrade</a:t>
            </a:r>
            <a:endParaRPr lang="en-US" altLang="zh-CN" sz="14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104661" y="4301447"/>
            <a:ext cx="1198880" cy="998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05</a:t>
            </a:r>
            <a:endParaRPr lang="en-US" altLang="zh-CN" sz="1600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20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商业价值</a:t>
            </a:r>
            <a:endParaRPr lang="en-US" altLang="zh-CN" sz="2000" b="1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  <a:defRPr/>
            </a:pPr>
            <a:r>
              <a:rPr lang="en-US" altLang="zh-CN" sz="14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Business</a:t>
            </a:r>
            <a:endParaRPr lang="zh-CN" altLang="zh-CN" sz="14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59" grpId="0"/>
      <p:bldP spid="60" grpId="0" animBg="1"/>
      <p:bldP spid="61" grpId="0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73" grpId="0" animBg="1"/>
      <p:bldP spid="74" grpId="0" animBg="1"/>
      <p:bldP spid="75" grpId="0"/>
      <p:bldP spid="76" grpId="0"/>
      <p:bldP spid="77" grpId="0"/>
      <p:bldP spid="78" grpId="0"/>
      <p:bldP spid="79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8267" cy="6858000"/>
          </a:xfrm>
          <a:prstGeom prst="rect">
            <a:avLst/>
          </a:prstGeom>
        </p:spPr>
      </p:pic>
      <p:sp>
        <p:nvSpPr>
          <p:cNvPr id="55" name="矩形 5"/>
          <p:cNvSpPr/>
          <p:nvPr/>
        </p:nvSpPr>
        <p:spPr>
          <a:xfrm>
            <a:off x="784" y="2571750"/>
            <a:ext cx="12217483" cy="395359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  <a:effectLst>
            <a:outerShdw blurRad="114300" dist="1143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Freeform 5"/>
          <p:cNvSpPr/>
          <p:nvPr/>
        </p:nvSpPr>
        <p:spPr bwMode="auto">
          <a:xfrm>
            <a:off x="5199659" y="1772816"/>
            <a:ext cx="1819732" cy="164069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126"/>
          <p:cNvSpPr>
            <a:spLocks noChangeAspect="1" noEditPoints="1"/>
          </p:cNvSpPr>
          <p:nvPr/>
        </p:nvSpPr>
        <p:spPr bwMode="auto">
          <a:xfrm>
            <a:off x="5780384" y="2181307"/>
            <a:ext cx="658282" cy="823712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文本框 12"/>
          <p:cNvSpPr txBox="1"/>
          <p:nvPr/>
        </p:nvSpPr>
        <p:spPr>
          <a:xfrm>
            <a:off x="4821787" y="3573016"/>
            <a:ext cx="2621280" cy="12604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项目背景</a:t>
            </a:r>
            <a:endParaRPr lang="en-US" altLang="zh-CN" sz="4800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Background</a:t>
            </a:r>
            <a:endParaRPr lang="zh-CN" altLang="zh-CN" sz="28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  <p:bldP spid="58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5060" y="4149090"/>
            <a:ext cx="3561080" cy="262699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2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1"/>
          <p:cNvSpPr txBox="1"/>
          <p:nvPr/>
        </p:nvSpPr>
        <p:spPr>
          <a:xfrm>
            <a:off x="1486254" y="1612181"/>
            <a:ext cx="9358209" cy="3295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b="1" dirty="0">
                <a:solidFill>
                  <a:srgbClr val="3185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概述：</a:t>
            </a:r>
            <a:r>
              <a:rPr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水下管道网作为城市的重要组成，其质量影响着居民的生活，我们需要经常对其进行检测。</a:t>
            </a:r>
            <a:endParaRPr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目前，水下管道网中管道检测采用</a:t>
            </a:r>
            <a:r>
              <a:rPr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管道监测仪</a:t>
            </a:r>
            <a:r>
              <a:rPr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，记录管道内部具体情况。但是，</a:t>
            </a:r>
            <a:r>
              <a:rPr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现有的水下管道监测仪在工作时，往往会出现监测不到位，不能全方面的监测到每个部位，需进行二次检测，提高成本</a:t>
            </a:r>
            <a:r>
              <a:rPr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。且对管道损坏处</a:t>
            </a:r>
            <a:r>
              <a:rPr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不能更进一步进行数据采集，导致技术人员对损坏部位的损坏情况进行错判</a:t>
            </a:r>
            <a:r>
              <a:rPr 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4" name="文本框 25"/>
          <p:cNvSpPr txBox="1"/>
          <p:nvPr/>
        </p:nvSpPr>
        <p:spPr>
          <a:xfrm>
            <a:off x="1417320" y="2493645"/>
            <a:ext cx="8592185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800"/>
              </a:spcAft>
            </a:pPr>
            <a:endParaRPr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6"/>
          <p:cNvSpPr txBox="1"/>
          <p:nvPr/>
        </p:nvSpPr>
        <p:spPr>
          <a:xfrm>
            <a:off x="1486722" y="5156625"/>
            <a:ext cx="657159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3185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关键字：  管道检测     降低成本</a:t>
            </a:r>
            <a:r>
              <a:rPr lang="en-US" altLang="zh-CN" sz="2000" b="1" dirty="0">
                <a:solidFill>
                  <a:srgbClr val="3185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000" b="1" dirty="0">
                <a:solidFill>
                  <a:srgbClr val="3185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数据</a:t>
            </a:r>
            <a:r>
              <a:rPr lang="zh-CN" altLang="en-US" sz="2000" b="1" dirty="0">
                <a:solidFill>
                  <a:srgbClr val="31859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采集</a:t>
            </a:r>
            <a:endParaRPr lang="zh-CN" altLang="en-US" sz="2000" b="1" dirty="0">
              <a:solidFill>
                <a:srgbClr val="3185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633" y="6453336"/>
            <a:ext cx="1303510" cy="37082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030" y="534035"/>
            <a:ext cx="9772650" cy="621855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0650" y="836930"/>
            <a:ext cx="17525365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4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未来水下机器人的发展方向是：</a:t>
            </a:r>
            <a:endParaRPr lang="zh-CN" altLang="en-US" sz="4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l"/>
            <a:endParaRPr lang="zh-CN" altLang="en-US" sz="4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l"/>
            <a:endParaRPr lang="zh-CN" altLang="en-US" sz="4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l"/>
            <a:endParaRPr lang="zh-CN" altLang="en-US" sz="4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l"/>
            <a:r>
              <a:rPr lang="zh-CN" altLang="en-US" sz="4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</a:t>
            </a:r>
            <a:r>
              <a:rPr lang="en-US" altLang="zh-CN" sz="4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           </a:t>
            </a:r>
            <a:r>
              <a:rPr lang="zh-CN" altLang="en-US" sz="4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增加水下机器人行为的智能水平</a:t>
            </a:r>
            <a:endParaRPr lang="zh-CN" altLang="en-US" sz="4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8267" cy="6858000"/>
          </a:xfrm>
          <a:prstGeom prst="rect">
            <a:avLst/>
          </a:prstGeom>
        </p:spPr>
      </p:pic>
      <p:sp>
        <p:nvSpPr>
          <p:cNvPr id="55" name="矩形 5"/>
          <p:cNvSpPr/>
          <p:nvPr/>
        </p:nvSpPr>
        <p:spPr>
          <a:xfrm>
            <a:off x="784" y="2571750"/>
            <a:ext cx="12217483" cy="395359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  <a:effectLst>
            <a:outerShdw blurRad="114300" dist="1143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Freeform 5"/>
          <p:cNvSpPr/>
          <p:nvPr/>
        </p:nvSpPr>
        <p:spPr bwMode="auto">
          <a:xfrm>
            <a:off x="5199659" y="1772816"/>
            <a:ext cx="1819732" cy="164069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文本框 12"/>
          <p:cNvSpPr txBox="1"/>
          <p:nvPr/>
        </p:nvSpPr>
        <p:spPr>
          <a:xfrm>
            <a:off x="4802102" y="3587621"/>
            <a:ext cx="2621280" cy="12604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500"/>
              </a:spcBef>
              <a:defRPr/>
            </a:pPr>
            <a:r>
              <a:rPr lang="zh-CN" altLang="en-US" sz="4800" b="1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项目特色</a:t>
            </a:r>
            <a:endParaRPr lang="zh-CN" altLang="en-US" sz="4800" b="1" kern="1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28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</a:t>
            </a:r>
            <a:r>
              <a:rPr lang="en-US" altLang="zh-CN" sz="2800" kern="1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haracter</a:t>
            </a:r>
            <a:endParaRPr lang="en-US" altLang="zh-CN" sz="2800" kern="100" dirty="0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Freeform 261"/>
          <p:cNvSpPr/>
          <p:nvPr/>
        </p:nvSpPr>
        <p:spPr bwMode="auto">
          <a:xfrm>
            <a:off x="5566131" y="2132856"/>
            <a:ext cx="982742" cy="982742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8" grpId="0"/>
      <p:bldP spid="38" grpId="0" animBg="1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特色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633" y="6453336"/>
            <a:ext cx="1303510" cy="37082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4840" y="1196975"/>
            <a:ext cx="10246360" cy="18148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/>
            <a:r>
              <a:rPr lang="zh-CN" sz="2800" b="0">
                <a:ea typeface="宋体" panose="02010600030101010101" pitchFamily="2" charset="-122"/>
              </a:rPr>
              <a:t>相较于传统的管道检测机器，我们设计的水下机器人能够沿着水下管道运动，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采集管道数据，检测管道上面的吸附物</a:t>
            </a:r>
            <a:r>
              <a:rPr lang="zh-CN" sz="2800" b="0">
                <a:ea typeface="宋体" panose="02010600030101010101" pitchFamily="2" charset="-122"/>
              </a:rPr>
              <a:t>，并且同时进行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报警</a:t>
            </a:r>
            <a:r>
              <a:rPr lang="zh-CN" sz="2800" b="0">
                <a:ea typeface="宋体" panose="02010600030101010101" pitchFamily="2" charset="-122"/>
              </a:rPr>
              <a:t>，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标记</a:t>
            </a:r>
            <a:r>
              <a:rPr lang="zh-CN" sz="2800" b="0">
                <a:ea typeface="宋体" panose="02010600030101010101" pitchFamily="2" charset="-122"/>
              </a:rPr>
              <a:t>，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清理</a:t>
            </a:r>
            <a:r>
              <a:rPr lang="zh-CN" sz="2800" b="0">
                <a:ea typeface="宋体" panose="02010600030101010101" pitchFamily="2" charset="-122"/>
              </a:rPr>
              <a:t>，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移除</a:t>
            </a:r>
            <a:r>
              <a:rPr lang="zh-CN" sz="2800" b="0">
                <a:ea typeface="宋体" panose="02010600030101010101" pitchFamily="2" charset="-122"/>
              </a:rPr>
              <a:t>，</a:t>
            </a:r>
            <a:r>
              <a:rPr lang="zh-CN" sz="2800" b="0">
                <a:solidFill>
                  <a:srgbClr val="FF0000"/>
                </a:solidFill>
                <a:ea typeface="宋体" panose="02010600030101010101" pitchFamily="2" charset="-122"/>
              </a:rPr>
              <a:t>回收</a:t>
            </a:r>
            <a:r>
              <a:rPr lang="zh-CN" sz="2800" b="0">
                <a:ea typeface="宋体" panose="02010600030101010101" pitchFamily="2" charset="-122"/>
              </a:rPr>
              <a:t>。</a:t>
            </a:r>
            <a:endParaRPr lang="zh-CN" sz="2800" b="0">
              <a:ea typeface="宋体" panose="02010600030101010101" pitchFamily="2" charset="-122"/>
            </a:endParaRPr>
          </a:p>
          <a:p>
            <a:pPr indent="304800"/>
            <a:r>
              <a:rPr lang="zh-CN" sz="2800" b="0">
                <a:ea typeface="宋体" panose="02010600030101010101" pitchFamily="2" charset="-122"/>
              </a:rPr>
              <a:t> </a:t>
            </a:r>
            <a:endParaRPr lang="zh-CN" altLang="en-US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885" y="2997200"/>
            <a:ext cx="4770120" cy="25679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5560" y="2981960"/>
            <a:ext cx="4643120" cy="253682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7715" y="2136140"/>
            <a:ext cx="4801235" cy="301053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2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特色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633" y="6453336"/>
            <a:ext cx="1303510" cy="370826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/>
        </p:nvGraphicFramePr>
        <p:xfrm>
          <a:off x="6097588" y="1793875"/>
          <a:ext cx="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0"/>
                <a:gridCol w="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b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6097588" y="2830195"/>
          <a:ext cx="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0"/>
                <a:gridCol w="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b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2" name="文本框 101"/>
          <p:cNvSpPr txBox="1"/>
          <p:nvPr/>
        </p:nvSpPr>
        <p:spPr>
          <a:xfrm>
            <a:off x="6025515" y="1628775"/>
            <a:ext cx="5506720" cy="39693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/>
            <a:r>
              <a:rPr lang="en-US" altLang="zh-CN" sz="2800">
                <a:ea typeface="宋体" panose="02010600030101010101" pitchFamily="2" charset="-122"/>
                <a:sym typeface="+mn-ea"/>
              </a:rPr>
              <a:t> </a:t>
            </a:r>
            <a:r>
              <a:rPr lang="zh-CN" sz="2800">
                <a:ea typeface="宋体" panose="02010600030101010101" pitchFamily="2" charset="-122"/>
                <a:sym typeface="+mn-ea"/>
              </a:rPr>
              <a:t>在水下运行时，</a:t>
            </a:r>
            <a:r>
              <a:rPr lang="zh-CN" sz="2800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全程自主</a:t>
            </a:r>
            <a:r>
              <a:rPr lang="zh-CN" sz="2800">
                <a:ea typeface="宋体" panose="02010600030101010101" pitchFamily="2" charset="-122"/>
                <a:sym typeface="+mn-ea"/>
              </a:rPr>
              <a:t>，能够</a:t>
            </a:r>
            <a:r>
              <a:rPr lang="zh-CN" sz="2800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独立实现</a:t>
            </a:r>
            <a:r>
              <a:rPr lang="zh-CN" sz="2800">
                <a:ea typeface="宋体" panose="02010600030101010101" pitchFamily="2" charset="-122"/>
                <a:sym typeface="+mn-ea"/>
              </a:rPr>
              <a:t>前进，左转，右转，上升，下潜等功能，相比于传统的水下管道检测机器，其更加灵活，能够全方位地检测管道情况，不受空间时间的限制，而且可以</a:t>
            </a:r>
            <a:r>
              <a:rPr lang="zh-CN" sz="2800">
                <a:solidFill>
                  <a:srgbClr val="FF0000"/>
                </a:solidFill>
                <a:ea typeface="宋体" panose="02010600030101010101" pitchFamily="2" charset="-122"/>
                <a:sym typeface="+mn-ea"/>
              </a:rPr>
              <a:t>对管道数据进行有效采集</a:t>
            </a:r>
            <a:r>
              <a:rPr lang="zh-CN" sz="2800">
                <a:ea typeface="宋体" panose="02010600030101010101" pitchFamily="2" charset="-122"/>
                <a:sym typeface="+mn-ea"/>
              </a:rPr>
              <a:t>，最大限度地降低了水下管道的运行检测维护成本。</a:t>
            </a:r>
            <a:endParaRPr lang="zh-CN" altLang="en-US" sz="280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特色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633" y="6453336"/>
            <a:ext cx="1303510" cy="370826"/>
          </a:xfrm>
          <a:prstGeom prst="rect">
            <a:avLst/>
          </a:prstGeom>
        </p:spPr>
      </p:pic>
      <p:graphicFrame>
        <p:nvGraphicFramePr>
          <p:cNvPr id="4" name="表格 3"/>
          <p:cNvGraphicFramePr/>
          <p:nvPr/>
        </p:nvGraphicFramePr>
        <p:xfrm>
          <a:off x="48578" y="1751330"/>
          <a:ext cx="0" cy="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0"/>
                <a:gridCol w="0"/>
              </a:tblGrid>
              <a:tr h="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 b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zh-CN" altLang="en-US"/>
                    </a:p>
                  </a:txBody>
                  <a:tcPr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5881053" y="1412875"/>
            <a:ext cx="5080000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304800"/>
            <a:r>
              <a:rPr lang="zh-CN" sz="2800">
                <a:ea typeface="宋体" panose="02010600030101010101" pitchFamily="2" charset="-122"/>
                <a:sym typeface="+mn-ea"/>
              </a:rPr>
              <a:t>我们设计的水下机器人可以实现完全不依靠人工，独立自主地完成水下管道检测，未来可以广泛地应用到许多高危、复杂、以及人力无法操作的水下工作。</a:t>
            </a:r>
            <a:endParaRPr lang="zh-CN" altLang="en-US" sz="28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85" y="1485900"/>
            <a:ext cx="4587240" cy="298704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37185" y="4653280"/>
            <a:ext cx="3383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我们的未来一定会让</a:t>
            </a:r>
            <a:endParaRPr lang="zh-CN" altLang="en-US" sz="2800"/>
          </a:p>
        </p:txBody>
      </p:sp>
      <p:sp>
        <p:nvSpPr>
          <p:cNvPr id="12" name="文本框 11"/>
          <p:cNvSpPr txBox="1"/>
          <p:nvPr/>
        </p:nvSpPr>
        <p:spPr>
          <a:xfrm>
            <a:off x="840105" y="5175250"/>
            <a:ext cx="113588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人类的生命得到保证，高危职业越来越少！</a:t>
            </a:r>
            <a:endParaRPr lang="zh-CN" altLang="en-US" sz="400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tags/tag1.xml><?xml version="1.0" encoding="utf-8"?>
<p:tagLst xmlns:p="http://schemas.openxmlformats.org/presentationml/2006/main">
  <p:tag name="ISPRING_PRESENTATION_TITLE" val="PowerPoint 演示文稿"/>
  <p:tag name="ISPRING_ULTRA_SCORM_SLIDE_COUNT" val="40"/>
  <p:tag name="COMMONDATA" val="eyJoZGlkIjoiNmE2NDVhMDMwNjExMGIwZjUzZTM2MmMzOGJkN2I1ZGY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1667</Words>
  <Application>WPS 演示</Application>
  <PresentationFormat>自定义</PresentationFormat>
  <Paragraphs>162</Paragraphs>
  <Slides>18</Slides>
  <Notes>40</Notes>
  <HiddenSlides>0</HiddenSlides>
  <MMClips>2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Times New Roman</vt:lpstr>
      <vt:lpstr>方正兰亭黑简体</vt:lpstr>
      <vt:lpstr>黑体</vt:lpstr>
      <vt:lpstr>LilyUPC</vt:lpstr>
      <vt:lpstr>Calibri</vt:lpstr>
      <vt:lpstr>Arial Unicode MS</vt:lpstr>
      <vt:lpstr>Microsoft Sans Serif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残梦释流年</cp:lastModifiedBy>
  <cp:revision>152</cp:revision>
  <dcterms:created xsi:type="dcterms:W3CDTF">2015-12-03T10:50:00Z</dcterms:created>
  <dcterms:modified xsi:type="dcterms:W3CDTF">2022-05-05T14:16:33Z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706500A6A6434E789688C02AA7BDABA8</vt:lpwstr>
  </property>
  <property fmtid="{D5CDD505-2E9C-101B-9397-08002B2CF9AE}" pid="3" name="KSOProductBuildVer">
    <vt:lpwstr>2052-11.1.0.11636</vt:lpwstr>
  </property>
</Properties>
</file>

<file path=docProps/thumbnail.jpeg>
</file>